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activeX/activeX1.xml" ContentType="application/vnd.ms-office.activeX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56" r:id="rId5"/>
    <p:sldId id="258" r:id="rId6"/>
    <p:sldId id="275" r:id="rId7"/>
    <p:sldId id="261" r:id="rId8"/>
    <p:sldId id="262" r:id="rId9"/>
    <p:sldId id="263" r:id="rId10"/>
    <p:sldId id="264" r:id="rId11"/>
    <p:sldId id="273" r:id="rId12"/>
    <p:sldId id="270" r:id="rId13"/>
    <p:sldId id="267" r:id="rId14"/>
    <p:sldId id="271" r:id="rId15"/>
    <p:sldId id="276" r:id="rId16"/>
    <p:sldId id="268" r:id="rId17"/>
    <p:sldId id="260" r:id="rId18"/>
  </p:sldIdLst>
  <p:sldSz cx="9144000" cy="6858000" type="screen4x3"/>
  <p:notesSz cx="6797675" cy="9926638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61C589-2EB2-69A6-4769-CCFF732C02B7}" v="143" dt="2025-01-22T08:12:58.254"/>
    <p1510:client id="{4F97A682-B0D2-8721-92B3-BC59F7C945AE}" v="99" dt="2025-01-21T07:03:54.54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iddels stil 2 - aks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activeX/activeX1.xml><?xml version="1.0" encoding="utf-8"?>
<ax:ocx xmlns:ax="http://schemas.microsoft.com/office/2006/activeX" xmlns:r="http://schemas.openxmlformats.org/officeDocument/2006/relationships" ax:classid="{5512D11C-5CC6-11CF-8D67-00AA00BDCE1D}"/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BDC217-973A-42FE-BC77-5DEA72C682C1}" type="datetimeFigureOut">
              <a:rPr lang="nb-NO" smtClean="0"/>
              <a:t>22.01.2025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39C779-894D-4CAC-A144-FE90E64AACD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88293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57" y="4715153"/>
            <a:ext cx="4984962" cy="44669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noProof="0"/>
              <a:t>Click to edit Master text styles</a:t>
            </a:r>
          </a:p>
          <a:p>
            <a:pPr lvl="1"/>
            <a:r>
              <a:rPr lang="nb-NO" noProof="0"/>
              <a:t>Second level</a:t>
            </a:r>
          </a:p>
          <a:p>
            <a:pPr lvl="2"/>
            <a:r>
              <a:rPr lang="nb-NO" noProof="0"/>
              <a:t>Third level</a:t>
            </a:r>
          </a:p>
          <a:p>
            <a:pPr lvl="3"/>
            <a:r>
              <a:rPr lang="nb-NO" noProof="0"/>
              <a:t>Fourth level</a:t>
            </a:r>
          </a:p>
          <a:p>
            <a:pPr lvl="4"/>
            <a:r>
              <a:rPr lang="nb-NO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 charset="0"/>
              </a:defRPr>
            </a:lvl1pPr>
          </a:lstStyle>
          <a:p>
            <a:pPr>
              <a:defRPr/>
            </a:pPr>
            <a:fld id="{35B03825-C55B-4920-884D-F6EE740C86D4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210444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Plassholder for lysbilde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5362" name="Plassholder for nota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b-NO">
              <a:latin typeface="Times"/>
            </a:endParaRPr>
          </a:p>
        </p:txBody>
      </p:sp>
      <p:sp>
        <p:nvSpPr>
          <p:cNvPr id="15363" name="Plassholder for lysbildenumm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301AB77-CAF1-4288-BE02-FA8689984D44}" type="slidenum">
              <a:rPr lang="nb-NO" smtClean="0">
                <a:latin typeface="Times"/>
              </a:rPr>
              <a:pPr/>
              <a:t>1</a:t>
            </a:fld>
            <a:endParaRPr lang="nb-NO">
              <a:latin typeface="Time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Plassholder for lysbilde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9458" name="Plassholder for nota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b-NO">
              <a:latin typeface="Times"/>
            </a:endParaRPr>
          </a:p>
        </p:txBody>
      </p:sp>
      <p:sp>
        <p:nvSpPr>
          <p:cNvPr id="19459" name="Plassholder for lysbildenumm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71C3C98-D38C-449F-A60C-54398EE5A320}" type="slidenum">
              <a:rPr lang="nb-NO" smtClean="0">
                <a:latin typeface="Times"/>
              </a:rPr>
              <a:pPr/>
              <a:t>2</a:t>
            </a:fld>
            <a:endParaRPr lang="nb-NO">
              <a:latin typeface="Time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/>
              <a:t>Fint</a:t>
            </a:r>
            <a:r>
              <a:rPr lang="nb-NO" baseline="0"/>
              <a:t> om elevene har vært inn å registret seg i forhold til bruk av </a:t>
            </a:r>
            <a:r>
              <a:rPr lang="nb-NO" baseline="0" err="1"/>
              <a:t>minID</a:t>
            </a:r>
            <a:r>
              <a:rPr lang="nb-NO" baseline="0"/>
              <a:t>, dette kan de blant annet gjør via vigo.no. </a:t>
            </a:r>
            <a:r>
              <a:rPr lang="nb-NO" baseline="0" err="1"/>
              <a:t>MinId</a:t>
            </a:r>
            <a:r>
              <a:rPr lang="nb-NO" baseline="0"/>
              <a:t> er et kodekort.</a:t>
            </a:r>
          </a:p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B03825-C55B-4920-884D-F6EE740C86D4}" type="slidenum">
              <a:rPr lang="nb-NO" smtClean="0"/>
              <a:pPr>
                <a:defRPr/>
              </a:pPr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161926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b="1">
                <a:effectLst/>
              </a:rPr>
              <a:t>Region Kristiansand</a:t>
            </a:r>
          </a:p>
          <a:p>
            <a:r>
              <a:rPr lang="nb-NO" b="1">
                <a:effectLst/>
              </a:rPr>
              <a:t>Kommuner</a:t>
            </a:r>
          </a:p>
          <a:p>
            <a:r>
              <a:rPr lang="nb-NO">
                <a:effectLst/>
              </a:rPr>
              <a:t>Kristiansand (unntatt Torridal skolekrets), Songdalen og Søgne</a:t>
            </a:r>
          </a:p>
          <a:p>
            <a:r>
              <a:rPr lang="nb-NO" b="1">
                <a:effectLst/>
              </a:rPr>
              <a:t>Skoler</a:t>
            </a:r>
          </a:p>
          <a:p>
            <a:r>
              <a:rPr lang="nb-NO">
                <a:effectLst/>
              </a:rPr>
              <a:t>Kristiansand katedralskole Gimle, Kvadraturen skolesenter, Søgne, Tangen og Vågsbygd videregående skoler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nb-NO" sz="120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nb-NO" sz="1200"/>
              <a:t>Elever fra Vest Agder som søker videregående opplæring i annet fylke må søke gjennom Vest Agder fylkeskommune for vurdering av gjesteelevsgaranti. </a:t>
            </a:r>
          </a:p>
          <a:p>
            <a:endParaRPr lang="nb-NO">
              <a:effectLst/>
            </a:endParaRPr>
          </a:p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B03825-C55B-4920-884D-F6EE740C86D4}" type="slidenum">
              <a:rPr lang="nb-NO" smtClean="0"/>
              <a:pPr>
                <a:defRPr/>
              </a:pPr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239071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/>
              <a:t>Mitt</a:t>
            </a:r>
            <a:r>
              <a:rPr lang="nb-NO" baseline="0"/>
              <a:t> karaktersnitt er: 2,8, kommer ikke inn. Men alle skal få tilbud om skoleplass på et av sine tre ønskede programfag.</a:t>
            </a:r>
          </a:p>
          <a:p>
            <a:r>
              <a:rPr lang="nb-NO" baseline="0"/>
              <a:t>Ser i fylkeskommunen etter mulig skoleplass. Siste inntak, når regionene har tatt inn sine elever, får jeg tilbud om skoleplass på programfaget Lister </a:t>
            </a:r>
            <a:r>
              <a:rPr lang="nb-NO" baseline="0" err="1"/>
              <a:t>vgs</a:t>
            </a:r>
            <a:r>
              <a:rPr lang="nb-NO" baseline="0"/>
              <a:t> studiested i Flekkefjord. </a:t>
            </a:r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B03825-C55B-4920-884D-F6EE740C86D4}" type="slidenum">
              <a:rPr lang="nb-NO" smtClean="0"/>
              <a:pPr>
                <a:defRPr/>
              </a:pPr>
              <a:t>10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681458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AB9A-B40A-4750-8EB0-8F624BF16B0E}" type="slidenum">
              <a:rPr lang="nb-NO" smtClean="0"/>
              <a:pPr/>
              <a:t>14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17619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9" descr="PowerPoint bakgrunn forsidemal oppveks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2286000"/>
            <a:ext cx="6248400" cy="114300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noProof="0"/>
              <a:t>Klikk for å redigere tittelstil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505200"/>
            <a:ext cx="4572000" cy="990600"/>
          </a:xfrm>
        </p:spPr>
        <p:txBody>
          <a:bodyPr/>
          <a:lstStyle>
            <a:lvl1pPr marL="0" indent="0">
              <a:buFontTx/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noProof="0"/>
              <a:t>Klikk for å redigere undertittelstil i malen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618413" y="6477000"/>
            <a:ext cx="990600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9A4C97-FF91-4380-A2EC-8A48CD4FFB75}" type="datetime1">
              <a:rPr lang="nb-NO"/>
              <a:pPr>
                <a:defRPr/>
              </a:pPr>
              <a:t>22.01.2025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7B561-9D62-4613-B803-247B0F609E84}" type="datetime1">
              <a:rPr lang="nb-NO"/>
              <a:pPr>
                <a:defRPr/>
              </a:pPr>
              <a:t>22.01.2025</a:t>
            </a:fld>
            <a:endParaRPr lang="nb-N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C3105B-0E83-448B-9250-7688BE0C6FC7}" type="datetime1">
              <a:rPr lang="nb-NO"/>
              <a:pPr>
                <a:defRPr/>
              </a:pPr>
              <a:t>22.01.2025</a:t>
            </a:fld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BE716B-1A12-4147-9B71-043C170E0F14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1981200" cy="4724400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685800" y="1447800"/>
            <a:ext cx="5791200" cy="4724400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47D20-2A68-4CC6-9C49-FD8D618EA854}" type="datetime1">
              <a:rPr lang="nb-NO"/>
              <a:pPr>
                <a:defRPr/>
              </a:pPr>
              <a:t>22.01.2025</a:t>
            </a:fld>
            <a:endParaRPr lang="nb-N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168A07-B0A2-42E3-97A4-DA967D2E855F}" type="datetime1">
              <a:rPr lang="nb-NO"/>
              <a:pPr>
                <a:defRPr/>
              </a:pPr>
              <a:t>22.01.2025</a:t>
            </a:fld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95D56C-94D9-4CF1-8503-5846FA714C5C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1615C6-25B3-4870-B4EE-E5524BD75F70}" type="datetime1">
              <a:rPr lang="nb-NO"/>
              <a:pPr>
                <a:defRPr/>
              </a:pPr>
              <a:t>22.01.2025</a:t>
            </a:fld>
            <a:endParaRPr lang="nb-N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3FCE91-44A9-44F8-B155-45E5BF324253}" type="datetime1">
              <a:rPr lang="nb-NO"/>
              <a:pPr>
                <a:defRPr/>
              </a:pPr>
              <a:t>22.01.2025</a:t>
            </a:fld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2F8E41-58D4-487B-88DE-EE8C675216CF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88C3B6-D1B4-4F08-AF66-1A820B075001}" type="datetime1">
              <a:rPr lang="nb-NO"/>
              <a:pPr>
                <a:defRPr/>
              </a:pPr>
              <a:t>22.01.2025</a:t>
            </a:fld>
            <a:endParaRPr lang="nb-N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F758F5-1AC6-4A2F-B808-FD23E8E92AFD}" type="datetime1">
              <a:rPr lang="nb-NO"/>
              <a:pPr>
                <a:defRPr/>
              </a:pPr>
              <a:t>22.01.2025</a:t>
            </a:fld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E9F4C0-0A77-4E21-899E-D06ABFC52D17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862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724400" y="1981200"/>
            <a:ext cx="38862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8B1028-AC03-4194-B90C-68845FDF46AB}" type="datetime1">
              <a:rPr lang="nb-NO"/>
              <a:pPr>
                <a:defRPr/>
              </a:pPr>
              <a:t>22.01.2025</a:t>
            </a:fld>
            <a:endParaRPr lang="nb-NO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AA4ABF-4E73-4B9B-91D6-DE860CB11CC9}" type="datetime1">
              <a:rPr lang="nb-NO"/>
              <a:pPr>
                <a:defRPr/>
              </a:pPr>
              <a:t>22.01.2025</a:t>
            </a:fld>
            <a:endParaRPr lang="nb-NO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F836A-1398-49B9-A1BB-5D09B9E89D5C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91D34A-931F-473A-841B-41EF323FF50A}" type="datetime1">
              <a:rPr lang="nb-NO"/>
              <a:pPr>
                <a:defRPr/>
              </a:pPr>
              <a:t>22.01.2025</a:t>
            </a:fld>
            <a:endParaRPr lang="nb-NO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8404E2-B01C-465D-BA0F-82AF5E782A4E}" type="datetime1">
              <a:rPr lang="nb-NO"/>
              <a:pPr>
                <a:defRPr/>
              </a:pPr>
              <a:t>22.01.2025</a:t>
            </a:fld>
            <a:endParaRPr lang="nb-NO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9D899D-0695-438A-9D08-C33C8EBD9D63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43832E-E0DA-4764-B33D-B3A805850A7E}" type="datetime1">
              <a:rPr lang="nb-NO"/>
              <a:pPr>
                <a:defRPr/>
              </a:pPr>
              <a:t>22.01.2025</a:t>
            </a:fld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1CC4CA-1EF0-451A-8CE1-EE8EEC5D7CAA}" type="datetime1">
              <a:rPr lang="nb-NO"/>
              <a:pPr>
                <a:defRPr/>
              </a:pPr>
              <a:t>22.01.2025</a:t>
            </a:fld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EFB14E-0F0E-4B24-B14C-4121F603A85E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9EEA8A-99E7-456B-89E7-8CC7BC3AB8E8}" type="datetime1">
              <a:rPr lang="nb-NO"/>
              <a:pPr>
                <a:defRPr/>
              </a:pPr>
              <a:t>22.01.2025</a:t>
            </a:fld>
            <a:endParaRPr lang="nb-NO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A8CBE6-FC63-42AF-BC3E-55B8FC490A1E}" type="datetime1">
              <a:rPr lang="nb-NO"/>
              <a:pPr>
                <a:defRPr/>
              </a:pPr>
              <a:t>22.01.2025</a:t>
            </a:fld>
            <a:endParaRPr lang="nb-NO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599060-761E-4207-A942-E3B1A8E1D961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C6F5D3-0A1B-406D-8BB5-24C45E373170}" type="datetime1">
              <a:rPr lang="nb-NO"/>
              <a:pPr>
                <a:defRPr/>
              </a:pPr>
              <a:t>22.01.2025</a:t>
            </a:fld>
            <a:endParaRPr lang="nb-NO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004329-0BBF-4660-A771-1D6837BBD88E}" type="datetime1">
              <a:rPr lang="nb-NO"/>
              <a:pPr>
                <a:defRPr/>
              </a:pPr>
              <a:t>22.01.2025</a:t>
            </a:fld>
            <a:endParaRPr lang="nb-NO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027306-BF23-4B1B-B965-B160E982E102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b-NO" noProof="0"/>
              <a:t>Klikk ikonet for å legge til et bilde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BCF830-4C88-49F4-9AAD-99BF1318B128}" type="datetime1">
              <a:rPr lang="nb-NO"/>
              <a:pPr>
                <a:defRPr/>
              </a:pPr>
              <a:t>22.01.2025</a:t>
            </a:fld>
            <a:endParaRPr lang="nb-NO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9A73E7-A127-4FA8-9EC6-1CEE85344DAE}" type="datetime1">
              <a:rPr lang="nb-NO"/>
              <a:pPr>
                <a:defRPr/>
              </a:pPr>
              <a:t>22.01.2025</a:t>
            </a:fld>
            <a:endParaRPr lang="nb-NO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797BE1-0528-474A-B7D2-1424B3EACAE1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9" descr="PowerPoint bakgrunn sidemal oppvekst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447800"/>
            <a:ext cx="701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9248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0" y="6477000"/>
            <a:ext cx="990600" cy="2286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00">
                <a:latin typeface="+mn-lt"/>
              </a:defRPr>
            </a:lvl1pPr>
          </a:lstStyle>
          <a:p>
            <a:pPr>
              <a:defRPr/>
            </a:pPr>
            <a:fld id="{683C8669-0E52-42B5-AA46-708300AA3D41}" type="datetime1">
              <a:rPr lang="nb-NO"/>
              <a:pPr>
                <a:defRPr/>
              </a:pPr>
              <a:t>22.01.2025</a:t>
            </a:fld>
            <a:endParaRPr lang="nb-NO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0" y="6477000"/>
            <a:ext cx="99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00">
                <a:latin typeface="+mn-lt"/>
              </a:defRPr>
            </a:lvl1pPr>
          </a:lstStyle>
          <a:p>
            <a:pPr>
              <a:defRPr/>
            </a:pPr>
            <a:fld id="{693E942F-9B15-474C-BA7C-6E0C4E64002D}" type="datetime1">
              <a:rPr lang="nb-NO"/>
              <a:pPr>
                <a:defRPr/>
              </a:pPr>
              <a:t>22.01.2025</a:t>
            </a:fld>
            <a:endParaRPr lang="nb-NO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5800" y="6477000"/>
            <a:ext cx="2895600" cy="2286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0" rIns="0" bIns="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>
                <a:latin typeface="+mn-lt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0000" y="6248400"/>
            <a:ext cx="990600" cy="2286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00">
                <a:latin typeface="+mn-lt"/>
              </a:defRPr>
            </a:lvl1pPr>
          </a:lstStyle>
          <a:p>
            <a:pPr>
              <a:defRPr/>
            </a:pPr>
            <a:fld id="{697300F8-D1E1-40D5-B896-FB50B3018CB7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S-cyQHmwUg0" TargetMode="External"/><Relationship Id="rId2" Type="http://schemas.openxmlformats.org/officeDocument/2006/relationships/hyperlink" Target="https://www.youtube.com/watch?v=64sESV2ISLY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wN5_E1Kmo14" TargetMode="External"/><Relationship Id="rId4" Type="http://schemas.openxmlformats.org/officeDocument/2006/relationships/hyperlink" Target="https://www.youtube.com/watch?v=0BZliyn92R0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control" Target="../activeX/activeX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nskole.no/movi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tdanning.no/" TargetMode="External"/><Relationship Id="rId2" Type="http://schemas.openxmlformats.org/officeDocument/2006/relationships/hyperlink" Target="http://www.vilbli.no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igo.no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ilbli.no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ilbli.no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nb-NO"/>
              <a:t>Foreldremøte 10. trinn</a:t>
            </a:r>
            <a:br>
              <a:rPr lang="nb-NO"/>
            </a:br>
            <a:endParaRPr lang="nb-NO"/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/>
              <a:t>Svein-Åge Losnegard</a:t>
            </a:r>
          </a:p>
          <a:p>
            <a:r>
              <a:rPr lang="nb-NO"/>
              <a:t>Rådgiver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83568" y="1196752"/>
            <a:ext cx="7010400" cy="601216"/>
          </a:xfrm>
        </p:spPr>
        <p:txBody>
          <a:bodyPr/>
          <a:lstStyle/>
          <a:p>
            <a:r>
              <a:rPr lang="nb-NO"/>
              <a:t>Taktisk søking…?</a:t>
            </a:r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9343382"/>
              </p:ext>
            </p:extLst>
          </p:nvPr>
        </p:nvGraphicFramePr>
        <p:xfrm>
          <a:off x="685800" y="1981200"/>
          <a:ext cx="6334472" cy="1943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98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64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55712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nb-NO" b="0">
                          <a:solidFill>
                            <a:sysClr val="windowText" lastClr="000000"/>
                          </a:solidFill>
                        </a:rPr>
                        <a:t>ønske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b="0">
                          <a:solidFill>
                            <a:sysClr val="windowText" lastClr="000000"/>
                          </a:solidFill>
                        </a:rPr>
                        <a:t>Elektrofag – Kvadraturen skolesenter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b="0">
                          <a:solidFill>
                            <a:sysClr val="windowText" lastClr="000000"/>
                          </a:solidFill>
                        </a:rPr>
                        <a:t>36,0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342900" indent="-342900">
                        <a:buAutoNum type="arabicPeriod" startAt="2"/>
                      </a:pPr>
                      <a:r>
                        <a:rPr lang="nb-NO"/>
                        <a:t>ønske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b="0">
                          <a:solidFill>
                            <a:sysClr val="windowText" lastClr="000000"/>
                          </a:solidFill>
                        </a:rPr>
                        <a:t>Media</a:t>
                      </a:r>
                      <a:r>
                        <a:rPr lang="nb-NO" b="0" baseline="0">
                          <a:solidFill>
                            <a:sysClr val="windowText" lastClr="000000"/>
                          </a:solidFill>
                        </a:rPr>
                        <a:t> og kommunikasjon –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b="0" baseline="0">
                          <a:solidFill>
                            <a:sysClr val="windowText" lastClr="000000"/>
                          </a:solidFill>
                        </a:rPr>
                        <a:t>Tangen </a:t>
                      </a:r>
                      <a:r>
                        <a:rPr lang="nb-NO" b="0" baseline="0" err="1">
                          <a:solidFill>
                            <a:sysClr val="windowText" lastClr="000000"/>
                          </a:solidFill>
                        </a:rPr>
                        <a:t>vgs</a:t>
                      </a:r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/>
                        <a:t>39,4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7596">
                <a:tc>
                  <a:txBody>
                    <a:bodyPr/>
                    <a:lstStyle/>
                    <a:p>
                      <a:r>
                        <a:rPr lang="nb-NO"/>
                        <a:t>3. </a:t>
                      </a:r>
                      <a:r>
                        <a:rPr lang="nb-NO" baseline="0"/>
                        <a:t> ø</a:t>
                      </a:r>
                      <a:r>
                        <a:rPr lang="nb-NO"/>
                        <a:t>nske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/>
                        <a:t>Idrettsfag – KKG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/>
                        <a:t>43,8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52775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Språk – studieforberedende programområder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sz="2400"/>
              <a:t>Har 3 år  2. fremmedspråk fra </a:t>
            </a:r>
            <a:r>
              <a:rPr lang="nb-NO" sz="2400" err="1"/>
              <a:t>Møvig</a:t>
            </a:r>
            <a:r>
              <a:rPr lang="nb-NO" sz="2400"/>
              <a:t> skole:</a:t>
            </a:r>
          </a:p>
          <a:p>
            <a:pPr lvl="1"/>
            <a:r>
              <a:rPr lang="nb-NO" sz="2400"/>
              <a:t>2 år med 2. fremmedspråk </a:t>
            </a:r>
          </a:p>
          <a:p>
            <a:pPr lvl="1"/>
            <a:r>
              <a:rPr lang="nb-NO" sz="2400"/>
              <a:t>Kan dersom ønskelig bytte 2. fremmedspråk ved start på videregående skole og avslutte etter vg2</a:t>
            </a:r>
          </a:p>
          <a:p>
            <a:endParaRPr lang="nb-NO" sz="2400"/>
          </a:p>
          <a:p>
            <a:r>
              <a:rPr lang="nb-NO" sz="2400"/>
              <a:t>Har ikke 3 år med 2. fremmedspråk fra </a:t>
            </a:r>
            <a:r>
              <a:rPr lang="nb-NO" sz="2400" err="1"/>
              <a:t>Møvig</a:t>
            </a:r>
            <a:r>
              <a:rPr lang="nb-NO" sz="2400"/>
              <a:t> skole:</a:t>
            </a:r>
          </a:p>
          <a:p>
            <a:pPr lvl="1"/>
            <a:r>
              <a:rPr lang="nb-NO" sz="2400"/>
              <a:t>3 år med 2. fremmedspråk</a:t>
            </a:r>
          </a:p>
          <a:p>
            <a:pPr lvl="1"/>
            <a:r>
              <a:rPr lang="nb-NO" sz="2400"/>
              <a:t>Kan </a:t>
            </a:r>
            <a:r>
              <a:rPr lang="nb-NO" sz="2400" b="1"/>
              <a:t>kun</a:t>
            </a:r>
            <a:r>
              <a:rPr lang="nb-NO" sz="2400"/>
              <a:t> velge tysk som 2. fremmedspråk</a:t>
            </a:r>
          </a:p>
          <a:p>
            <a:pPr lvl="1"/>
            <a:endParaRPr lang="nb-NO" sz="2400"/>
          </a:p>
        </p:txBody>
      </p:sp>
    </p:spTree>
    <p:extLst>
      <p:ext uri="{BB962C8B-B14F-4D97-AF65-F5344CB8AC3E}">
        <p14:creationId xmlns:p14="http://schemas.microsoft.com/office/powerpoint/2010/main" val="32368053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E02DFA-391C-F1DD-9E32-CD013F9C9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Arial"/>
              </a:rPr>
              <a:t>Lenke </a:t>
            </a:r>
            <a:r>
              <a:rPr lang="en-US" dirty="0" err="1">
                <a:cs typeface="Arial"/>
              </a:rPr>
              <a:t>til</a:t>
            </a:r>
            <a:r>
              <a:rPr lang="en-US" dirty="0">
                <a:cs typeface="Arial"/>
              </a:rPr>
              <a:t> </a:t>
            </a:r>
            <a:r>
              <a:rPr lang="en-US" dirty="0" err="1">
                <a:cs typeface="Arial"/>
              </a:rPr>
              <a:t>filmer</a:t>
            </a:r>
            <a:r>
              <a:rPr lang="en-US" dirty="0">
                <a:cs typeface="Arial"/>
              </a:rPr>
              <a:t>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AE6DED-DD5C-89DE-E45F-A76F393FBD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>
                <a:cs typeface="Arial"/>
              </a:rPr>
              <a:t>NAV - </a:t>
            </a:r>
            <a:r>
              <a:rPr lang="en-US" sz="1800" dirty="0" err="1">
                <a:cs typeface="Arial"/>
              </a:rPr>
              <a:t>Fremtidens</a:t>
            </a:r>
            <a:r>
              <a:rPr lang="en-US" sz="1800" dirty="0">
                <a:cs typeface="Arial"/>
              </a:rPr>
              <a:t> </a:t>
            </a:r>
            <a:r>
              <a:rPr lang="en-US" sz="1800" dirty="0" err="1">
                <a:cs typeface="Arial"/>
              </a:rPr>
              <a:t>arbeidsmarked</a:t>
            </a:r>
            <a:r>
              <a:rPr lang="en-US" sz="1800" dirty="0">
                <a:cs typeface="Arial"/>
              </a:rPr>
              <a:t> - </a:t>
            </a:r>
            <a:r>
              <a:rPr lang="nb-NO" sz="1800" u="sng" dirty="0">
                <a:latin typeface="Calibri"/>
                <a:ea typeface="Calibri"/>
                <a:cs typeface="Calibri"/>
                <a:hlinkClick r:id="rId2"/>
              </a:rPr>
              <a:t>Presentasjon NAV - YouTube</a:t>
            </a:r>
            <a:endParaRPr lang="nb-NO" sz="1800" u="sng">
              <a:latin typeface="Calibri"/>
              <a:ea typeface="Calibri"/>
              <a:cs typeface="Calibri"/>
            </a:endParaRPr>
          </a:p>
          <a:p>
            <a:r>
              <a:rPr lang="nb-NO" sz="18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NHO – Behov for arbeidskraft i det private næringslivet - </a:t>
            </a:r>
            <a:r>
              <a:rPr lang="nb-NO" sz="1800" u="sng" dirty="0">
                <a:solidFill>
                  <a:srgbClr val="000000"/>
                </a:solidFill>
                <a:latin typeface="Calibri"/>
                <a:ea typeface="Calibri"/>
                <a:cs typeface="Calibri"/>
                <a:hlinkClick r:id="rId3"/>
              </a:rPr>
              <a:t>Presentasjon NHO - YouTube</a:t>
            </a:r>
            <a:endParaRPr lang="nb-NO" sz="1800" u="sng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r>
              <a:rPr lang="nb-NO" sz="18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Påvirker foreldre barnas valg av videregående utdanning? - </a:t>
            </a:r>
            <a:r>
              <a:rPr lang="nb-NO" sz="1800" u="sng" dirty="0">
                <a:solidFill>
                  <a:srgbClr val="000000"/>
                </a:solidFill>
                <a:latin typeface="Calibri"/>
                <a:ea typeface="Calibri"/>
                <a:cs typeface="Calibri"/>
                <a:hlinkClick r:id="rId4"/>
              </a:rPr>
              <a:t>https://www.youtube.com/watch?v=0BZliyn92R0</a:t>
            </a:r>
            <a:endParaRPr lang="nb-NO" sz="1800" u="sng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r>
              <a:rPr lang="nb-NO" sz="18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Hva er forskjellen på Studieforberedende utdanningsprogram og Yrkesfaglige utdanningsprogram? - </a:t>
            </a:r>
            <a:r>
              <a:rPr lang="nb-NO" sz="1800" u="sng" dirty="0">
                <a:solidFill>
                  <a:srgbClr val="000000"/>
                </a:solidFill>
                <a:latin typeface="Calibri"/>
                <a:ea typeface="Calibri"/>
                <a:cs typeface="Calibri"/>
                <a:hlinkClick r:id="rId5"/>
              </a:rPr>
              <a:t>https://www.youtube.com/watch?v=wN5_E1Kmo14</a:t>
            </a:r>
          </a:p>
        </p:txBody>
      </p:sp>
    </p:spTree>
    <p:extLst>
      <p:ext uri="{BB962C8B-B14F-4D97-AF65-F5344CB8AC3E}">
        <p14:creationId xmlns:p14="http://schemas.microsoft.com/office/powerpoint/2010/main" val="25030500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55576" y="1501914"/>
            <a:ext cx="7010400" cy="457200"/>
          </a:xfrm>
        </p:spPr>
        <p:txBody>
          <a:bodyPr/>
          <a:lstStyle/>
          <a:p>
            <a:r>
              <a:rPr lang="nb-NO"/>
              <a:t>Viktige tidspunkt videre…</a:t>
            </a:r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9970067"/>
              </p:ext>
            </p:extLst>
          </p:nvPr>
        </p:nvGraphicFramePr>
        <p:xfrm>
          <a:off x="880656" y="2060848"/>
          <a:ext cx="6262414" cy="3282900"/>
        </p:xfrm>
        <a:graphic>
          <a:graphicData uri="http://schemas.openxmlformats.org/drawingml/2006/table">
            <a:tbl>
              <a:tblPr/>
              <a:tblGrid>
                <a:gridCol w="31312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312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2893">
                <a:tc gridSpan="2">
                  <a:txBody>
                    <a:bodyPr/>
                    <a:lstStyle/>
                    <a:p>
                      <a:r>
                        <a:rPr lang="nb-NO" sz="1400" b="1"/>
                        <a:t>Søknadsfrister</a:t>
                      </a:r>
                      <a:endParaRPr lang="nb-NO" sz="1400"/>
                    </a:p>
                  </a:txBody>
                  <a:tcPr marL="72259" marR="72259" marT="36129" marB="361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2893">
                <a:tc>
                  <a:txBody>
                    <a:bodyPr/>
                    <a:lstStyle/>
                    <a:p>
                      <a:r>
                        <a:rPr lang="nb-NO" sz="1400"/>
                        <a:t>1. feb.</a:t>
                      </a:r>
                    </a:p>
                  </a:txBody>
                  <a:tcPr marL="72259" marR="72259" marT="36129" marB="361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b-NO" sz="1400"/>
                        <a:t>Søknad</a:t>
                      </a:r>
                      <a:r>
                        <a:rPr lang="nb-NO" sz="1400" baseline="0"/>
                        <a:t> med individuell behandling</a:t>
                      </a:r>
                      <a:endParaRPr lang="nb-NO" sz="1400"/>
                    </a:p>
                  </a:txBody>
                  <a:tcPr marL="72259" marR="72259" marT="36129" marB="361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893">
                <a:tc>
                  <a:txBody>
                    <a:bodyPr/>
                    <a:lstStyle/>
                    <a:p>
                      <a:r>
                        <a:rPr lang="nb-NO" sz="1400">
                          <a:solidFill>
                            <a:srgbClr val="FF0000"/>
                          </a:solidFill>
                        </a:rPr>
                        <a:t>1. mars</a:t>
                      </a:r>
                    </a:p>
                  </a:txBody>
                  <a:tcPr marL="72259" marR="72259" marT="36129" marB="361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b-NO" sz="1400">
                          <a:solidFill>
                            <a:srgbClr val="FF0000"/>
                          </a:solidFill>
                        </a:rPr>
                        <a:t>Ordinært inntak</a:t>
                      </a:r>
                    </a:p>
                  </a:txBody>
                  <a:tcPr marL="72259" marR="72259" marT="36129" marB="361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2893">
                <a:tc gridSpan="2">
                  <a:txBody>
                    <a:bodyPr/>
                    <a:lstStyle/>
                    <a:p>
                      <a:endParaRPr lang="nb-NO" sz="1400"/>
                    </a:p>
                  </a:txBody>
                  <a:tcPr marL="72259" marR="72259" marT="36129" marB="361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2893">
                <a:tc>
                  <a:txBody>
                    <a:bodyPr/>
                    <a:lstStyle/>
                    <a:p>
                      <a:endParaRPr lang="nb-NO" sz="1400"/>
                    </a:p>
                  </a:txBody>
                  <a:tcPr marL="72259" marR="72259" marT="36129" marB="361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nb-NO" sz="1400"/>
                    </a:p>
                  </a:txBody>
                  <a:tcPr marL="72259" marR="72259" marT="36129" marB="361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2893">
                <a:tc>
                  <a:txBody>
                    <a:bodyPr/>
                    <a:lstStyle/>
                    <a:p>
                      <a:endParaRPr lang="nb-NO" sz="1400"/>
                    </a:p>
                  </a:txBody>
                  <a:tcPr marL="72259" marR="72259" marT="36129" marB="361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nb-NO" sz="1400"/>
                    </a:p>
                  </a:txBody>
                  <a:tcPr marL="72259" marR="72259" marT="36129" marB="361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2893">
                <a:tc gridSpan="2">
                  <a:txBody>
                    <a:bodyPr/>
                    <a:lstStyle/>
                    <a:p>
                      <a:r>
                        <a:rPr lang="nb-NO" sz="1400" b="1"/>
                        <a:t>Inntakskalenderen</a:t>
                      </a:r>
                      <a:endParaRPr lang="nb-NO" sz="1400"/>
                    </a:p>
                  </a:txBody>
                  <a:tcPr marL="72259" marR="72259" marT="36129" marB="361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2563">
                <a:tc>
                  <a:txBody>
                    <a:bodyPr/>
                    <a:lstStyle/>
                    <a:p>
                      <a:r>
                        <a:rPr lang="nb-NO" sz="1400">
                          <a:solidFill>
                            <a:srgbClr val="FF0000"/>
                          </a:solidFill>
                        </a:rPr>
                        <a:t>Senest</a:t>
                      </a:r>
                      <a:r>
                        <a:rPr lang="nb-NO" sz="1400" baseline="0">
                          <a:solidFill>
                            <a:srgbClr val="FF0000"/>
                          </a:solidFill>
                        </a:rPr>
                        <a:t> 10</a:t>
                      </a:r>
                      <a:r>
                        <a:rPr lang="nb-NO" sz="1400">
                          <a:solidFill>
                            <a:srgbClr val="FF0000"/>
                          </a:solidFill>
                        </a:rPr>
                        <a:t>. juli</a:t>
                      </a:r>
                    </a:p>
                  </a:txBody>
                  <a:tcPr marL="72259" marR="72259" marT="36129" marB="361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b-NO" sz="1400" err="1">
                          <a:solidFill>
                            <a:srgbClr val="FF0000"/>
                          </a:solidFill>
                        </a:rPr>
                        <a:t>Hovedinntak</a:t>
                      </a:r>
                      <a:r>
                        <a:rPr lang="nb-NO" sz="1400">
                          <a:solidFill>
                            <a:srgbClr val="FF0000"/>
                          </a:solidFill>
                        </a:rPr>
                        <a:t> videregående skoler i Vest-Agder</a:t>
                      </a:r>
                    </a:p>
                  </a:txBody>
                  <a:tcPr marL="72259" marR="72259" marT="36129" marB="361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2563">
                <a:tc>
                  <a:txBody>
                    <a:bodyPr/>
                    <a:lstStyle/>
                    <a:p>
                      <a:r>
                        <a:rPr lang="nb-NO" sz="1400"/>
                        <a:t>Ca. 5. aug.</a:t>
                      </a:r>
                    </a:p>
                  </a:txBody>
                  <a:tcPr marL="72259" marR="72259" marT="36129" marB="361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b-NO" sz="1400"/>
                        <a:t>Suppleringsinntak videregående skoler i Vest-Agder</a:t>
                      </a:r>
                    </a:p>
                  </a:txBody>
                  <a:tcPr marL="72259" marR="72259" marT="36129" marB="361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2893">
                <a:tc>
                  <a:txBody>
                    <a:bodyPr/>
                    <a:lstStyle/>
                    <a:p>
                      <a:r>
                        <a:rPr lang="nb-NO" sz="1400"/>
                        <a:t>19. aug.</a:t>
                      </a:r>
                    </a:p>
                  </a:txBody>
                  <a:tcPr marL="72259" marR="72259" marT="36129" marB="361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b-NO" sz="1400"/>
                        <a:t>Skolestart Vest Agder</a:t>
                      </a:r>
                    </a:p>
                  </a:txBody>
                  <a:tcPr marL="72259" marR="72259" marT="36129" marB="361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17650" y="1501914"/>
            <a:ext cx="3340658" cy="1415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sz="7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 </a:t>
            </a:r>
            <a:r>
              <a:rPr kumimoji="0" lang="nb-NO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                                                                                              </a:t>
            </a:r>
            <a:r>
              <a:rPr kumimoji="0" lang="nb-NO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name="DefaultOcx" r:id="rId1" imgW="914400" imgH="228600"/>
        </mc:Choice>
        <mc:Fallback>
          <p:control name="DefaultOcx" r:id="rId1" imgW="914400" imgH="228600">
            <p:pic>
              <p:nvPicPr>
                <p:cNvPr id="3" name="DefaultOcx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914400" cy="228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17938100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nb-NO" sz="2400" b="1" i="1"/>
              <a:t>Evt. spørsmål kan rettes til:</a:t>
            </a:r>
          </a:p>
          <a:p>
            <a:pPr marL="0" indent="0" algn="ctr">
              <a:buNone/>
            </a:pPr>
            <a:endParaRPr lang="nb-NO" sz="2400" b="1" i="1"/>
          </a:p>
          <a:p>
            <a:pPr marL="0" indent="0" algn="ctr">
              <a:buNone/>
            </a:pPr>
            <a:r>
              <a:rPr lang="nb-NO" sz="2400" b="1" i="1">
                <a:solidFill>
                  <a:schemeClr val="tx1"/>
                </a:solidFill>
              </a:rPr>
              <a:t>Svein-Åge Losnegard, rådgiver</a:t>
            </a:r>
          </a:p>
          <a:p>
            <a:pPr marL="0" indent="0" algn="ctr">
              <a:buNone/>
            </a:pPr>
            <a:r>
              <a:rPr lang="nb-NO" sz="2400" b="1" i="1"/>
              <a:t>Tlf. 92481862</a:t>
            </a:r>
          </a:p>
          <a:p>
            <a:pPr marL="0" indent="0" algn="ctr">
              <a:buNone/>
            </a:pPr>
            <a:r>
              <a:rPr lang="nb-NO" sz="2400" b="1" i="1">
                <a:solidFill>
                  <a:schemeClr val="tx1"/>
                </a:solidFill>
              </a:rPr>
              <a:t>Mail: </a:t>
            </a:r>
          </a:p>
          <a:p>
            <a:pPr marL="0" indent="0" algn="ctr">
              <a:buNone/>
            </a:pPr>
            <a:r>
              <a:rPr lang="nb-NO" sz="2400" b="1" i="1"/>
              <a:t>s</a:t>
            </a:r>
            <a:r>
              <a:rPr lang="nb-NO" sz="2400" b="1" i="1">
                <a:solidFill>
                  <a:schemeClr val="tx1"/>
                </a:solidFill>
              </a:rPr>
              <a:t>vein.age.losnegard@kristiansand.kommune.no</a:t>
            </a:r>
          </a:p>
          <a:p>
            <a:endParaRPr lang="nb-NO" sz="2400"/>
          </a:p>
        </p:txBody>
      </p:sp>
    </p:spTree>
    <p:extLst>
      <p:ext uri="{BB962C8B-B14F-4D97-AF65-F5344CB8AC3E}">
        <p14:creationId xmlns:p14="http://schemas.microsoft.com/office/powerpoint/2010/main" val="460444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tel 1"/>
          <p:cNvSpPr>
            <a:spLocks noGrp="1"/>
          </p:cNvSpPr>
          <p:nvPr>
            <p:ph type="title"/>
          </p:nvPr>
        </p:nvSpPr>
        <p:spPr>
          <a:xfrm>
            <a:off x="685800" y="980728"/>
            <a:ext cx="7010400" cy="360040"/>
          </a:xfrm>
        </p:spPr>
        <p:txBody>
          <a:bodyPr/>
          <a:lstStyle/>
          <a:p>
            <a:r>
              <a:rPr lang="nb-NO"/>
              <a:t>Skoleåret 2024 /2025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85800" y="1412776"/>
            <a:ext cx="7924800" cy="4759424"/>
          </a:xfrm>
        </p:spPr>
        <p:txBody>
          <a:bodyPr/>
          <a:lstStyle/>
          <a:p>
            <a:r>
              <a:rPr lang="nb-NO" sz="2400" dirty="0"/>
              <a:t>Utdanningsvalg. To timer per uke med en av kontaktlærerne. Fra og med desember til mars en time med rådgiver.</a:t>
            </a:r>
            <a:endParaRPr lang="nb-NO" sz="2400" dirty="0">
              <a:cs typeface="Arial"/>
            </a:endParaRPr>
          </a:p>
          <a:p>
            <a:r>
              <a:rPr lang="nb-NO" sz="2400" dirty="0"/>
              <a:t>Informasjon fra rådgiver blir gitt fortløpende på rådgivers hjørne på hjemmesida til skolen. Her ligger lenker til sider som omhandler utdanning og yrker.</a:t>
            </a:r>
            <a:endParaRPr lang="nb-NO" sz="2400" dirty="0">
              <a:cs typeface="Arial"/>
            </a:endParaRPr>
          </a:p>
          <a:p>
            <a:r>
              <a:rPr lang="nb-NO" sz="2400" dirty="0">
                <a:hlinkClick r:id="rId3"/>
              </a:rPr>
              <a:t>Møvig skole</a:t>
            </a:r>
            <a:endParaRPr lang="nb-NO" sz="2400" dirty="0"/>
          </a:p>
          <a:p>
            <a:r>
              <a:rPr lang="nb-NO" sz="2400" dirty="0">
                <a:solidFill>
                  <a:srgbClr val="000000"/>
                </a:solidFill>
              </a:rPr>
              <a:t>20. til 22. november: VGS besøker Møvig skole og forteller om sine utdanningsprogram.</a:t>
            </a:r>
            <a:endParaRPr lang="nb-NO" sz="2400">
              <a:solidFill>
                <a:srgbClr val="000000"/>
              </a:solidFill>
              <a:cs typeface="Arial"/>
            </a:endParaRPr>
          </a:p>
          <a:p>
            <a:r>
              <a:rPr lang="nb-NO" sz="2400" dirty="0">
                <a:solidFill>
                  <a:srgbClr val="000000"/>
                </a:solidFill>
                <a:cs typeface="Arial"/>
              </a:rPr>
              <a:t>29.og 30.oktober + 5.november: Åpen skole</a:t>
            </a:r>
            <a:endParaRPr lang="nb-NO" sz="2400" dirty="0">
              <a:solidFill>
                <a:srgbClr val="000000"/>
              </a:solidFill>
            </a:endParaRPr>
          </a:p>
          <a:p>
            <a:r>
              <a:rPr lang="nb-NO" sz="2400" dirty="0">
                <a:solidFill>
                  <a:srgbClr val="000000"/>
                </a:solidFill>
              </a:rPr>
              <a:t>Hospitering 2. til 6. desember.</a:t>
            </a:r>
            <a:endParaRPr lang="nb-NO" sz="2400" dirty="0">
              <a:solidFill>
                <a:srgbClr val="000000"/>
              </a:solidFill>
              <a:cs typeface="Arial"/>
            </a:endParaRPr>
          </a:p>
          <a:p>
            <a:r>
              <a:rPr lang="nb-NO" sz="2400" dirty="0">
                <a:solidFill>
                  <a:srgbClr val="000000"/>
                </a:solidFill>
              </a:rPr>
              <a:t>Arbeidsuke i uke 3.</a:t>
            </a:r>
            <a:endParaRPr lang="nb-NO" sz="2400" dirty="0">
              <a:solidFill>
                <a:srgbClr val="000000"/>
              </a:solidFill>
              <a:cs typeface="Arial"/>
            </a:endParaRPr>
          </a:p>
          <a:p>
            <a:endParaRPr lang="nb-NO" sz="1800"/>
          </a:p>
          <a:p>
            <a:endParaRPr lang="nb-NO" sz="1800"/>
          </a:p>
          <a:p>
            <a:endParaRPr lang="nb-NO" sz="1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z="2400" dirty="0">
                <a:solidFill>
                  <a:srgbClr val="000000"/>
                </a:solidFill>
              </a:rPr>
              <a:t>Foreldremøte om søkeprosessen i 21.januar</a:t>
            </a:r>
            <a:endParaRPr lang="en-US" dirty="0"/>
          </a:p>
          <a:p>
            <a:r>
              <a:rPr lang="nb-NO" sz="2400" dirty="0">
                <a:solidFill>
                  <a:srgbClr val="000000"/>
                </a:solidFill>
              </a:rPr>
              <a:t>Elevene har individuelle/gruppesamtaler med rådgiver uke 3, 4 og 5</a:t>
            </a:r>
            <a:endParaRPr lang="nb-NO" sz="2400" dirty="0">
              <a:solidFill>
                <a:srgbClr val="000000"/>
              </a:solidFill>
              <a:cs typeface="Arial"/>
            </a:endParaRPr>
          </a:p>
          <a:p>
            <a:r>
              <a:rPr lang="nb-NO" sz="2400" dirty="0">
                <a:solidFill>
                  <a:srgbClr val="000000"/>
                </a:solidFill>
              </a:rPr>
              <a:t>Orientering i klassene om utfylling av søknadsskjema til vgs. + Utfylling av vgs. søknadskjema (uke 6/7)</a:t>
            </a:r>
            <a:endParaRPr lang="nb-NO" sz="2400">
              <a:solidFill>
                <a:srgbClr val="000000"/>
              </a:solidFill>
              <a:cs typeface="Arial"/>
            </a:endParaRPr>
          </a:p>
          <a:p>
            <a:r>
              <a:rPr lang="nb-NO" sz="2400" dirty="0">
                <a:cs typeface="Arial"/>
              </a:rPr>
              <a:t>Uke 8 er det vinterferie</a:t>
            </a:r>
            <a:endParaRPr lang="nb-NO" sz="2400" dirty="0"/>
          </a:p>
          <a:p>
            <a:r>
              <a:rPr lang="nb-NO" sz="2400" dirty="0">
                <a:hlinkClick r:id="rId2"/>
              </a:rPr>
              <a:t>www.vilbli.no</a:t>
            </a:r>
            <a:r>
              <a:rPr lang="nb-NO" sz="2400" dirty="0"/>
              <a:t>. </a:t>
            </a:r>
            <a:endParaRPr lang="nb-NO" sz="2400" dirty="0">
              <a:cs typeface="Arial"/>
            </a:endParaRPr>
          </a:p>
          <a:p>
            <a:r>
              <a:rPr lang="nb-NO" sz="2400" dirty="0">
                <a:hlinkClick r:id="rId3"/>
              </a:rPr>
              <a:t>utdanning.no</a:t>
            </a:r>
            <a:endParaRPr lang="nb-NO" sz="2400" dirty="0"/>
          </a:p>
          <a:p>
            <a:pPr lvl="0"/>
            <a:endParaRPr lang="nb-NO" sz="2400">
              <a:solidFill>
                <a:srgbClr val="000000"/>
              </a:solidFill>
            </a:endParaRPr>
          </a:p>
          <a:p>
            <a:pPr lvl="0"/>
            <a:endParaRPr lang="nb-NO" sz="1800">
              <a:solidFill>
                <a:srgbClr val="000000"/>
              </a:solidFill>
            </a:endParaRPr>
          </a:p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82119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sz="2400" b="1" dirty="0">
                <a:latin typeface="Arial Narrow"/>
              </a:rPr>
              <a:t>Siste søknadsfrist ordinære søkere: </a:t>
            </a:r>
          </a:p>
          <a:p>
            <a:pPr marL="0" indent="0">
              <a:buNone/>
            </a:pPr>
            <a:r>
              <a:rPr lang="nb-NO" sz="2400" b="1" dirty="0">
                <a:latin typeface="Arial Narrow"/>
              </a:rPr>
              <a:t>Lørdag 1. mars 2025. </a:t>
            </a:r>
          </a:p>
          <a:p>
            <a:pPr marL="0" indent="0">
              <a:buNone/>
            </a:pPr>
            <a:endParaRPr lang="nb-NO" sz="2400" b="1" dirty="0">
              <a:latin typeface="Arial Narrow"/>
            </a:endParaRPr>
          </a:p>
        </p:txBody>
      </p:sp>
      <p:sp>
        <p:nvSpPr>
          <p:cNvPr id="5" name="Tittel 4">
            <a:extLst>
              <a:ext uri="{FF2B5EF4-FFF2-40B4-BE49-F238E27FC236}">
                <a16:creationId xmlns:a16="http://schemas.microsoft.com/office/drawing/2014/main" id="{68E5A228-83C3-47BB-B01B-C8365300D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o-NO"/>
          </a:p>
        </p:txBody>
      </p:sp>
    </p:spTree>
    <p:extLst>
      <p:ext uri="{BB962C8B-B14F-4D97-AF65-F5344CB8AC3E}">
        <p14:creationId xmlns:p14="http://schemas.microsoft.com/office/powerpoint/2010/main" val="771073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Generelt ved søkeprosessen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sz="2400" dirty="0">
                <a:latin typeface="Arial Narrow"/>
              </a:rPr>
              <a:t>Alle må bruke </a:t>
            </a:r>
            <a:r>
              <a:rPr lang="nb-NO" sz="2400" dirty="0" err="1">
                <a:latin typeface="Arial Narrow"/>
              </a:rPr>
              <a:t>BankID</a:t>
            </a:r>
            <a:r>
              <a:rPr lang="nb-NO" sz="2400" dirty="0">
                <a:latin typeface="Arial Narrow"/>
              </a:rPr>
              <a:t> eller </a:t>
            </a:r>
            <a:r>
              <a:rPr lang="nb-NO" sz="2400" dirty="0" err="1">
                <a:latin typeface="Arial Narrow"/>
              </a:rPr>
              <a:t>MinID</a:t>
            </a:r>
            <a:r>
              <a:rPr lang="nb-NO" sz="2400" dirty="0">
                <a:latin typeface="Arial Narrow"/>
              </a:rPr>
              <a:t> og personnummeret (11 siffer) for å søke på videregående opplæring.</a:t>
            </a:r>
          </a:p>
          <a:p>
            <a:endParaRPr lang="nb-NO" sz="2400">
              <a:latin typeface="Arial Narrow" pitchFamily="34" charset="0"/>
            </a:endParaRPr>
          </a:p>
          <a:p>
            <a:r>
              <a:rPr lang="nb-NO" sz="2400" dirty="0">
                <a:latin typeface="Arial Narrow"/>
                <a:hlinkClick r:id="rId3"/>
              </a:rPr>
              <a:t>www.vigo.no</a:t>
            </a:r>
            <a:endParaRPr lang="nb-NO" sz="2400" dirty="0">
              <a:latin typeface="Arial Narrow"/>
            </a:endParaRPr>
          </a:p>
          <a:p>
            <a:endParaRPr lang="nb-NO" sz="2400">
              <a:latin typeface="Arial Narrow" pitchFamily="34" charset="0"/>
            </a:endParaRPr>
          </a:p>
          <a:p>
            <a:r>
              <a:rPr lang="nb-NO" sz="2400" dirty="0">
                <a:latin typeface="Arial Narrow"/>
              </a:rPr>
              <a:t>Alle elever </a:t>
            </a:r>
            <a:r>
              <a:rPr lang="nb-NO" sz="2400" b="1" dirty="0">
                <a:latin typeface="Arial Narrow"/>
              </a:rPr>
              <a:t>skal</a:t>
            </a:r>
            <a:r>
              <a:rPr lang="nb-NO" sz="2400" dirty="0">
                <a:latin typeface="Arial Narrow"/>
              </a:rPr>
              <a:t> oppgi </a:t>
            </a:r>
            <a:r>
              <a:rPr lang="nb-NO" sz="2400" b="1" dirty="0">
                <a:latin typeface="Arial Narrow"/>
              </a:rPr>
              <a:t>3 ønsker (studieprogram) </a:t>
            </a:r>
            <a:r>
              <a:rPr lang="nb-NO" sz="2400" dirty="0">
                <a:latin typeface="Arial Narrow"/>
              </a:rPr>
              <a:t>på sin web-søknad.</a:t>
            </a:r>
          </a:p>
          <a:p>
            <a:endParaRPr lang="nb-NO" sz="1800">
              <a:latin typeface="Arial Narrow" pitchFamily="34" charset="0"/>
            </a:endParaRPr>
          </a:p>
          <a:p>
            <a:endParaRPr lang="nb-NO" sz="1800">
              <a:latin typeface="Arial Narrow" pitchFamily="34" charset="0"/>
            </a:endParaRPr>
          </a:p>
          <a:p>
            <a:endParaRPr lang="nb-NO" sz="1800">
              <a:latin typeface="Arial Narrow" pitchFamily="34" charset="0"/>
            </a:endParaRPr>
          </a:p>
          <a:p>
            <a:endParaRPr lang="nb-NO" sz="180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62595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Inntaksreglement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sz="2400"/>
              <a:t>Hvis du bor i Vest-Agder skal du søke til skoler i egen inntaksregion, dersom det programområdet du ønsker tilbys der. </a:t>
            </a:r>
          </a:p>
          <a:p>
            <a:r>
              <a:rPr lang="nb-NO" sz="2400"/>
              <a:t>Unntak fra søknad i egen region, se </a:t>
            </a:r>
            <a:r>
              <a:rPr lang="nb-NO" sz="2400">
                <a:hlinkClick r:id="rId3"/>
              </a:rPr>
              <a:t>www.vilbli.no</a:t>
            </a:r>
            <a:r>
              <a:rPr lang="nb-NO" sz="2400"/>
              <a:t>. </a:t>
            </a:r>
          </a:p>
          <a:p>
            <a:endParaRPr lang="nb-NO" sz="2400"/>
          </a:p>
          <a:p>
            <a:pPr marL="0" indent="0">
              <a:buNone/>
            </a:pPr>
            <a:endParaRPr lang="nb-NO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85800" y="38941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93878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Beregning av karaktergrunnlag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sz="2400"/>
              <a:t>Søknaden blir vurdert ut fra karakterpoeng </a:t>
            </a:r>
          </a:p>
          <a:p>
            <a:pPr marL="0" indent="0">
              <a:buNone/>
            </a:pPr>
            <a:r>
              <a:rPr lang="nb-NO" sz="2400"/>
              <a:t>    (gjennomsnittskarakter x 10)</a:t>
            </a:r>
          </a:p>
        </p:txBody>
      </p:sp>
    </p:spTree>
    <p:extLst>
      <p:ext uri="{BB962C8B-B14F-4D97-AF65-F5344CB8AC3E}">
        <p14:creationId xmlns:p14="http://schemas.microsoft.com/office/powerpoint/2010/main" val="2194810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85800" y="1052736"/>
            <a:ext cx="7010400" cy="432048"/>
          </a:xfrm>
        </p:spPr>
        <p:txBody>
          <a:bodyPr/>
          <a:lstStyle/>
          <a:p>
            <a:r>
              <a:rPr lang="nb-NO"/>
              <a:t>Hva kan søkes på?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317D9CF-727D-4CC9-A7D9-9F9E5F174D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>
                <a:hlinkClick r:id="rId2"/>
              </a:rPr>
              <a:t>Ulike utdanningsprogram</a:t>
            </a:r>
            <a:endParaRPr lang="no-NO"/>
          </a:p>
        </p:txBody>
      </p:sp>
    </p:spTree>
    <p:extLst>
      <p:ext uri="{BB962C8B-B14F-4D97-AF65-F5344CB8AC3E}">
        <p14:creationId xmlns:p14="http://schemas.microsoft.com/office/powerpoint/2010/main" val="5344025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Oppsett av søknad eks. </a:t>
            </a:r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7754983"/>
              </p:ext>
            </p:extLst>
          </p:nvPr>
        </p:nvGraphicFramePr>
        <p:xfrm>
          <a:off x="683568" y="1988840"/>
          <a:ext cx="7927032" cy="3024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23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446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7713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nb-NO" b="0" baseline="0">
                          <a:solidFill>
                            <a:sysClr val="windowText" lastClr="000000"/>
                          </a:solidFill>
                        </a:rPr>
                        <a:t>ønske</a:t>
                      </a:r>
                      <a:endParaRPr lang="nb-NO" b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0">
                          <a:solidFill>
                            <a:sysClr val="windowText" lastClr="000000"/>
                          </a:solidFill>
                        </a:rPr>
                        <a:t>Studiespesialisering -</a:t>
                      </a:r>
                      <a:r>
                        <a:rPr lang="nb-NO" b="0" baseline="0">
                          <a:solidFill>
                            <a:sysClr val="windowText" lastClr="000000"/>
                          </a:solidFill>
                        </a:rPr>
                        <a:t> Vågsbygd skole</a:t>
                      </a:r>
                    </a:p>
                    <a:p>
                      <a:r>
                        <a:rPr lang="nb-NO" b="0" baseline="0">
                          <a:solidFill>
                            <a:sysClr val="windowText" lastClr="000000"/>
                          </a:solidFill>
                        </a:rPr>
                        <a:t>Studiespesialisering – KKG</a:t>
                      </a:r>
                      <a:endParaRPr lang="nb-NO" b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7398">
                <a:tc>
                  <a:txBody>
                    <a:bodyPr/>
                    <a:lstStyle/>
                    <a:p>
                      <a:pPr marL="342900" indent="-342900">
                        <a:buAutoNum type="arabicPeriod" startAt="2"/>
                      </a:pPr>
                      <a:r>
                        <a:rPr lang="nb-NO"/>
                        <a:t>ønske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/>
                        <a:t>Elektrofag - Kvadraturen skolesenter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9225">
                <a:tc>
                  <a:txBody>
                    <a:bodyPr/>
                    <a:lstStyle/>
                    <a:p>
                      <a:r>
                        <a:rPr lang="nb-NO"/>
                        <a:t>3. </a:t>
                      </a:r>
                      <a:r>
                        <a:rPr lang="nb-NO" baseline="0"/>
                        <a:t> ø</a:t>
                      </a:r>
                      <a:r>
                        <a:rPr lang="nb-NO"/>
                        <a:t>nske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/>
                        <a:t>Idrettsfag – KKG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5069198"/>
      </p:ext>
    </p:extLst>
  </p:cSld>
  <p:clrMapOvr>
    <a:masterClrMapping/>
  </p:clrMapOvr>
</p:sld>
</file>

<file path=ppt/theme/theme1.xml><?xml version="1.0" encoding="utf-8"?>
<a:theme xmlns:a="http://schemas.openxmlformats.org/drawingml/2006/main" name="OPPVEKST">
  <a:themeElements>
    <a:clrScheme name="OPPVEKS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PPVEKS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OPPVEKS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PPVEKS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PPVEKS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PPVEKS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PPVEKS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PPVEKS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PPVEKS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PPVEKS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PPVEKS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PPVEKS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PPVEKS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PPVEKS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b7084fb-37ae-4d8f-b206-e04080eb2485" xsi:nil="true"/>
    <lcf76f155ced4ddcb4097134ff3c332f xmlns="b5a71fe2-a747-40d0-ac3c-c5a89b386a4e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F89412A3231F44288F00E7E64038856" ma:contentTypeVersion="13" ma:contentTypeDescription="Opprett et nytt dokument." ma:contentTypeScope="" ma:versionID="0d03e16e12acfcbad26c8efb8413158c">
  <xsd:schema xmlns:xsd="http://www.w3.org/2001/XMLSchema" xmlns:xs="http://www.w3.org/2001/XMLSchema" xmlns:p="http://schemas.microsoft.com/office/2006/metadata/properties" xmlns:ns2="b5a71fe2-a747-40d0-ac3c-c5a89b386a4e" xmlns:ns3="7b7084fb-37ae-4d8f-b206-e04080eb2485" targetNamespace="http://schemas.microsoft.com/office/2006/metadata/properties" ma:root="true" ma:fieldsID="65e13a1aa0541c32f12b601f9d23b85c" ns2:_="" ns3:_="">
    <xsd:import namespace="b5a71fe2-a747-40d0-ac3c-c5a89b386a4e"/>
    <xsd:import namespace="7b7084fb-37ae-4d8f-b206-e04080eb248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a71fe2-a747-40d0-ac3c-c5a89b386a4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Bildemerkelapper" ma:readOnly="false" ma:fieldId="{5cf76f15-5ced-4ddc-b409-7134ff3c332f}" ma:taxonomyMulti="true" ma:sspId="eeaa9471-3809-4903-bebf-111d1dca56f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7084fb-37ae-4d8f-b206-e04080eb2485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65e768d4-9435-4deb-8863-12ca4561eb00}" ma:internalName="TaxCatchAll" ma:showField="CatchAllData" ma:web="7b7084fb-37ae-4d8f-b206-e04080eb248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ECE30AF-93ED-424C-86E9-FCDF443AAB5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EC09E55-F23B-4348-9FA8-588D5F20FD23}">
  <ds:schemaRefs>
    <ds:schemaRef ds:uri="7b7084fb-37ae-4d8f-b206-e04080eb2485"/>
    <ds:schemaRef ds:uri="b5a71fe2-a747-40d0-ac3c-c5a89b386a4e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EADA399C-7504-4B1A-BCC1-F1FDB6DDA92F}">
  <ds:schemaRefs>
    <ds:schemaRef ds:uri="7b7084fb-37ae-4d8f-b206-e04080eb2485"/>
    <ds:schemaRef ds:uri="b5a71fe2-a747-40d0-ac3c-c5a89b386a4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OPPVEKST</Template>
  <Application>Microsoft Office PowerPoint</Application>
  <PresentationFormat>On-screen Show (4:3)</PresentationFormat>
  <Slides>14</Slides>
  <Notes>6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OPPVEKST</vt:lpstr>
      <vt:lpstr>Foreldremøte 10. trinn </vt:lpstr>
      <vt:lpstr>Skoleåret 2024 /2025</vt:lpstr>
      <vt:lpstr>PowerPoint Presentation</vt:lpstr>
      <vt:lpstr>PowerPoint Presentation</vt:lpstr>
      <vt:lpstr>Generelt ved søkeprosessen</vt:lpstr>
      <vt:lpstr>Inntaksreglement</vt:lpstr>
      <vt:lpstr>Beregning av karaktergrunnlag</vt:lpstr>
      <vt:lpstr>Hva kan søkes på?</vt:lpstr>
      <vt:lpstr>Oppsett av søknad eks. </vt:lpstr>
      <vt:lpstr>Taktisk søking…?</vt:lpstr>
      <vt:lpstr>Språk – studieforberedende programområder</vt:lpstr>
      <vt:lpstr>Lenke til filmer:</vt:lpstr>
      <vt:lpstr>Viktige tidspunkt videre…</vt:lpstr>
      <vt:lpstr>PowerPoint Presentation</vt:lpstr>
    </vt:vector>
  </TitlesOfParts>
  <Company>Kristiansand kommune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Foreldremøte 10. trinn</dc:title>
  <dc:creator>Marianne Jonassen</dc:creator>
  <cp:revision>85</cp:revision>
  <cp:lastPrinted>2017-08-28T15:24:25Z</cp:lastPrinted>
  <dcterms:created xsi:type="dcterms:W3CDTF">2012-08-23T12:25:20Z</dcterms:created>
  <dcterms:modified xsi:type="dcterms:W3CDTF">2025-01-22T08:24:02Z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0x010100CF89412A3231F44288F00E7E64038856</vt:lpwstr>
  </property>
  <property fmtid="{D5CDD505-2E9C-101B-9397-08002B2CF9AE}" pid="3" name="MediaServiceImageTags">
    <vt:lpwstr/>
  </property>
</Properties>
</file>