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embeddedFontLs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jrTlVdIXmxmK2UVDD0JalIuy02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CenturyGothic-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bold.fntdata"/><Relationship Id="rId6" Type="http://schemas.openxmlformats.org/officeDocument/2006/relationships/slide" Target="slides/slide2.xml"/><Relationship Id="rId18" Type="http://schemas.openxmlformats.org/officeDocument/2006/relationships/font" Target="fonts/CenturyGothic-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6" name="Google Shape;21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2" name="Google Shape;22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57d16b580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g157d16b5801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4" name="Google Shape;23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fee5623d08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gfee5623d0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4" name="Google Shape;20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0" name="Google Shape;21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tellysbilde" type="title">
  <p:cSld name="TITLE">
    <p:spTree>
      <p:nvGrpSpPr>
        <p:cNvPr id="38" name="Shape 38"/>
        <p:cNvGrpSpPr/>
        <p:nvPr/>
      </p:nvGrpSpPr>
      <p:grpSpPr>
        <a:xfrm>
          <a:off x="0" y="0"/>
          <a:ext cx="0" cy="0"/>
          <a:chOff x="0" y="0"/>
          <a:chExt cx="0" cy="0"/>
        </a:xfrm>
      </p:grpSpPr>
      <p:sp>
        <p:nvSpPr>
          <p:cNvPr id="39" name="Google Shape;39;p13"/>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5400"/>
              <a:buFont typeface="Century Gothic"/>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3"/>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lnSpc>
                <a:spcPct val="100000"/>
              </a:lnSpc>
              <a:spcBef>
                <a:spcPts val="1000"/>
              </a:spcBef>
              <a:spcAft>
                <a:spcPts val="0"/>
              </a:spcAft>
              <a:buSzPts val="1800"/>
              <a:buNone/>
              <a:defRPr>
                <a:solidFill>
                  <a:srgbClr val="595959"/>
                </a:solidFill>
              </a:defRPr>
            </a:lvl1pPr>
            <a:lvl2pPr lvl="1" algn="ctr">
              <a:lnSpc>
                <a:spcPct val="100000"/>
              </a:lnSpc>
              <a:spcBef>
                <a:spcPts val="1000"/>
              </a:spcBef>
              <a:spcAft>
                <a:spcPts val="0"/>
              </a:spcAft>
              <a:buSzPts val="1600"/>
              <a:buNone/>
              <a:defRPr>
                <a:solidFill>
                  <a:srgbClr val="888888"/>
                </a:solidFill>
              </a:defRPr>
            </a:lvl2pPr>
            <a:lvl3pPr lvl="2" algn="ctr">
              <a:lnSpc>
                <a:spcPct val="100000"/>
              </a:lnSpc>
              <a:spcBef>
                <a:spcPts val="1000"/>
              </a:spcBef>
              <a:spcAft>
                <a:spcPts val="0"/>
              </a:spcAft>
              <a:buSzPts val="1400"/>
              <a:buNone/>
              <a:defRPr>
                <a:solidFill>
                  <a:srgbClr val="888888"/>
                </a:solidFill>
              </a:defRPr>
            </a:lvl3pPr>
            <a:lvl4pPr lvl="3" algn="ctr">
              <a:lnSpc>
                <a:spcPct val="100000"/>
              </a:lnSpc>
              <a:spcBef>
                <a:spcPts val="1000"/>
              </a:spcBef>
              <a:spcAft>
                <a:spcPts val="0"/>
              </a:spcAft>
              <a:buSzPts val="1200"/>
              <a:buNone/>
              <a:defRPr>
                <a:solidFill>
                  <a:srgbClr val="888888"/>
                </a:solidFill>
              </a:defRPr>
            </a:lvl4pPr>
            <a:lvl5pPr lvl="4" algn="ctr">
              <a:lnSpc>
                <a:spcPct val="100000"/>
              </a:lnSpc>
              <a:spcBef>
                <a:spcPts val="1000"/>
              </a:spcBef>
              <a:spcAft>
                <a:spcPts val="0"/>
              </a:spcAft>
              <a:buSzPts val="1200"/>
              <a:buNone/>
              <a:defRPr>
                <a:solidFill>
                  <a:srgbClr val="888888"/>
                </a:solidFill>
              </a:defRPr>
            </a:lvl5pPr>
            <a:lvl6pPr lvl="5" algn="ctr">
              <a:lnSpc>
                <a:spcPct val="100000"/>
              </a:lnSpc>
              <a:spcBef>
                <a:spcPts val="1000"/>
              </a:spcBef>
              <a:spcAft>
                <a:spcPts val="0"/>
              </a:spcAft>
              <a:buSzPts val="1200"/>
              <a:buNone/>
              <a:defRPr>
                <a:solidFill>
                  <a:srgbClr val="888888"/>
                </a:solidFill>
              </a:defRPr>
            </a:lvl6pPr>
            <a:lvl7pPr lvl="6" algn="ctr">
              <a:lnSpc>
                <a:spcPct val="100000"/>
              </a:lnSpc>
              <a:spcBef>
                <a:spcPts val="1000"/>
              </a:spcBef>
              <a:spcAft>
                <a:spcPts val="0"/>
              </a:spcAft>
              <a:buSzPts val="1200"/>
              <a:buNone/>
              <a:defRPr>
                <a:solidFill>
                  <a:srgbClr val="888888"/>
                </a:solidFill>
              </a:defRPr>
            </a:lvl7pPr>
            <a:lvl8pPr lvl="7" algn="ctr">
              <a:lnSpc>
                <a:spcPct val="100000"/>
              </a:lnSpc>
              <a:spcBef>
                <a:spcPts val="1000"/>
              </a:spcBef>
              <a:spcAft>
                <a:spcPts val="0"/>
              </a:spcAft>
              <a:buSzPts val="1200"/>
              <a:buNone/>
              <a:defRPr>
                <a:solidFill>
                  <a:srgbClr val="888888"/>
                </a:solidFill>
              </a:defRPr>
            </a:lvl8pPr>
            <a:lvl9pPr lvl="8" algn="ctr">
              <a:lnSpc>
                <a:spcPct val="100000"/>
              </a:lnSpc>
              <a:spcBef>
                <a:spcPts val="1000"/>
              </a:spcBef>
              <a:spcAft>
                <a:spcPts val="0"/>
              </a:spcAft>
              <a:buSzPts val="1200"/>
              <a:buNone/>
              <a:defRPr>
                <a:solidFill>
                  <a:srgbClr val="888888"/>
                </a:solidFill>
              </a:defRPr>
            </a:lvl9pPr>
          </a:lstStyle>
          <a:p/>
        </p:txBody>
      </p:sp>
      <p:sp>
        <p:nvSpPr>
          <p:cNvPr id="41" name="Google Shape;41;p1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3"/>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3"/>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tel og tekst">
  <p:cSld name="Tittel og tekst">
    <p:spTree>
      <p:nvGrpSpPr>
        <p:cNvPr id="104" name="Shape 104"/>
        <p:cNvGrpSpPr/>
        <p:nvPr/>
      </p:nvGrpSpPr>
      <p:grpSpPr>
        <a:xfrm>
          <a:off x="0" y="0"/>
          <a:ext cx="0" cy="0"/>
          <a:chOff x="0" y="0"/>
          <a:chExt cx="0" cy="0"/>
        </a:xfrm>
      </p:grpSpPr>
      <p:sp>
        <p:nvSpPr>
          <p:cNvPr id="105" name="Google Shape;105;p22"/>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800"/>
              <a:buNone/>
              <a:defRPr sz="18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107" name="Google Shape;107;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2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2"/>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22"/>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tat med tekst">
  <p:cSld name="Sitat med tekst">
    <p:spTree>
      <p:nvGrpSpPr>
        <p:cNvPr id="111" name="Shape 111"/>
        <p:cNvGrpSpPr/>
        <p:nvPr/>
      </p:nvGrpSpPr>
      <p:grpSpPr>
        <a:xfrm>
          <a:off x="0" y="0"/>
          <a:ext cx="0" cy="0"/>
          <a:chOff x="0" y="0"/>
          <a:chExt cx="0" cy="0"/>
        </a:xfrm>
      </p:grpSpPr>
      <p:sp>
        <p:nvSpPr>
          <p:cNvPr id="112" name="Google Shape;112;p23"/>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3"/>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600"/>
              <a:buFont typeface="Century Gothic"/>
              <a:buNone/>
              <a:defRPr sz="1600">
                <a:solidFill>
                  <a:srgbClr val="7F7F7F"/>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14" name="Google Shape;114;p23"/>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800"/>
              <a:buNone/>
              <a:defRPr sz="18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115" name="Google Shape;115;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3"/>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23"/>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
        <p:nvSpPr>
          <p:cNvPr id="119" name="Google Shape;119;p23"/>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no-NO"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0" name="Google Shape;120;p23"/>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no-NO"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vnekort">
  <p:cSld name="Navnekort">
    <p:spTree>
      <p:nvGrpSpPr>
        <p:cNvPr id="121" name="Shape 121"/>
        <p:cNvGrpSpPr/>
        <p:nvPr/>
      </p:nvGrpSpPr>
      <p:grpSpPr>
        <a:xfrm>
          <a:off x="0" y="0"/>
          <a:ext cx="0" cy="0"/>
          <a:chOff x="0" y="0"/>
          <a:chExt cx="0" cy="0"/>
        </a:xfrm>
      </p:grpSpPr>
      <p:sp>
        <p:nvSpPr>
          <p:cNvPr id="122" name="Google Shape;122;p24"/>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4"/>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24" name="Google Shape;124;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4"/>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24"/>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vnekort med sitat">
  <p:cSld name="Navnekort med sitat">
    <p:spTree>
      <p:nvGrpSpPr>
        <p:cNvPr id="128" name="Shape 128"/>
        <p:cNvGrpSpPr/>
        <p:nvPr/>
      </p:nvGrpSpPr>
      <p:grpSpPr>
        <a:xfrm>
          <a:off x="0" y="0"/>
          <a:ext cx="0" cy="0"/>
          <a:chOff x="0" y="0"/>
          <a:chExt cx="0" cy="0"/>
        </a:xfrm>
      </p:grpSpPr>
      <p:sp>
        <p:nvSpPr>
          <p:cNvPr id="129" name="Google Shape;129;p25"/>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5"/>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Font typeface="Century Gothic"/>
              <a:buNone/>
              <a:defRPr sz="2400">
                <a:solidFill>
                  <a:schemeClr val="accent1"/>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31" name="Google Shape;131;p25"/>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32" name="Google Shape;132;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2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25"/>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25"/>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
        <p:nvSpPr>
          <p:cNvPr id="136" name="Google Shape;136;p25"/>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no-NO"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37" name="Google Shape;137;p25"/>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no-NO"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nn eller Usann">
  <p:cSld name="Sann eller Usann">
    <p:spTree>
      <p:nvGrpSpPr>
        <p:cNvPr id="138" name="Shape 138"/>
        <p:cNvGrpSpPr/>
        <p:nvPr/>
      </p:nvGrpSpPr>
      <p:grpSpPr>
        <a:xfrm>
          <a:off x="0" y="0"/>
          <a:ext cx="0" cy="0"/>
          <a:chOff x="0" y="0"/>
          <a:chExt cx="0" cy="0"/>
        </a:xfrm>
      </p:grpSpPr>
      <p:sp>
        <p:nvSpPr>
          <p:cNvPr id="139" name="Google Shape;139;p26"/>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6"/>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Font typeface="Century Gothic"/>
              <a:buNone/>
              <a:defRPr sz="2400">
                <a:solidFill>
                  <a:schemeClr val="accent1"/>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1" name="Google Shape;141;p26"/>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2" name="Google Shape;142;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26"/>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26"/>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drett tekst" type="vertTx">
  <p:cSld name="VERTICAL_TEXT">
    <p:spTree>
      <p:nvGrpSpPr>
        <p:cNvPr id="146" name="Shape 146"/>
        <p:cNvGrpSpPr/>
        <p:nvPr/>
      </p:nvGrpSpPr>
      <p:grpSpPr>
        <a:xfrm>
          <a:off x="0" y="0"/>
          <a:ext cx="0" cy="0"/>
          <a:chOff x="0" y="0"/>
          <a:chExt cx="0" cy="0"/>
        </a:xfrm>
      </p:grpSpPr>
      <p:sp>
        <p:nvSpPr>
          <p:cNvPr id="147" name="Google Shape;147;p2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7"/>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9" name="Google Shape;149;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2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2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2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drett tittel og tekst" type="vertTitleAndTx">
  <p:cSld name="VERTICAL_TITLE_AND_VERTICAL_TEXT">
    <p:spTree>
      <p:nvGrpSpPr>
        <p:cNvPr id="153" name="Shape 153"/>
        <p:cNvGrpSpPr/>
        <p:nvPr/>
      </p:nvGrpSpPr>
      <p:grpSpPr>
        <a:xfrm>
          <a:off x="0" y="0"/>
          <a:ext cx="0" cy="0"/>
          <a:chOff x="0" y="0"/>
          <a:chExt cx="0" cy="0"/>
        </a:xfrm>
      </p:grpSpPr>
      <p:sp>
        <p:nvSpPr>
          <p:cNvPr id="154" name="Google Shape;154;p28"/>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8"/>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56" name="Google Shape;156;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2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2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2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tel og innhold" type="obj">
  <p:cSld name="OBJECT">
    <p:spTree>
      <p:nvGrpSpPr>
        <p:cNvPr id="45" name="Shape 45"/>
        <p:cNvGrpSpPr/>
        <p:nvPr/>
      </p:nvGrpSpPr>
      <p:grpSpPr>
        <a:xfrm>
          <a:off x="0" y="0"/>
          <a:ext cx="0" cy="0"/>
          <a:chOff x="0" y="0"/>
          <a:chExt cx="0" cy="0"/>
        </a:xfrm>
      </p:grpSpPr>
      <p:sp>
        <p:nvSpPr>
          <p:cNvPr id="46" name="Google Shape;46;p1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8" name="Google Shape;48;p1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loverskrift" type="secHead">
  <p:cSld name="SECTION_HEADER">
    <p:spTree>
      <p:nvGrpSpPr>
        <p:cNvPr id="52" name="Shape 52"/>
        <p:cNvGrpSpPr/>
        <p:nvPr/>
      </p:nvGrpSpPr>
      <p:grpSpPr>
        <a:xfrm>
          <a:off x="0" y="0"/>
          <a:ext cx="0" cy="0"/>
          <a:chOff x="0" y="0"/>
          <a:chExt cx="0" cy="0"/>
        </a:xfrm>
      </p:grpSpPr>
      <p:sp>
        <p:nvSpPr>
          <p:cNvPr id="53" name="Google Shape;53;p15"/>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4000"/>
              <a:buFont typeface="Century Gothic"/>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5"/>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55" name="Google Shape;55;p1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5"/>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5"/>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 innholdsdeler" type="twoObj">
  <p:cSld name="TWO_OBJECTS">
    <p:spTree>
      <p:nvGrpSpPr>
        <p:cNvPr id="59" name="Shape 59"/>
        <p:cNvGrpSpPr/>
        <p:nvPr/>
      </p:nvGrpSpPr>
      <p:grpSpPr>
        <a:xfrm>
          <a:off x="0" y="0"/>
          <a:ext cx="0" cy="0"/>
          <a:chOff x="0" y="0"/>
          <a:chExt cx="0" cy="0"/>
        </a:xfrm>
      </p:grpSpPr>
      <p:sp>
        <p:nvSpPr>
          <p:cNvPr id="60" name="Google Shape;60;p16"/>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6"/>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62" name="Google Shape;62;p16"/>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63" name="Google Shape;63;p1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menligning" type="twoTxTwoObj">
  <p:cSld name="TWO_OBJECTS_WITH_TEXT">
    <p:spTree>
      <p:nvGrpSpPr>
        <p:cNvPr id="67" name="Shape 67"/>
        <p:cNvGrpSpPr/>
        <p:nvPr/>
      </p:nvGrpSpPr>
      <p:grpSpPr>
        <a:xfrm>
          <a:off x="0" y="0"/>
          <a:ext cx="0" cy="0"/>
          <a:chOff x="0" y="0"/>
          <a:chExt cx="0" cy="0"/>
        </a:xfrm>
      </p:grpSpPr>
      <p:sp>
        <p:nvSpPr>
          <p:cNvPr id="68" name="Google Shape;68;p1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7"/>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None/>
              <a:defRPr b="0" sz="2400"/>
            </a:lvl1pPr>
            <a:lvl2pPr indent="-228600" lvl="1" marL="914400" algn="l">
              <a:lnSpc>
                <a:spcPct val="100000"/>
              </a:lnSpc>
              <a:spcBef>
                <a:spcPts val="1000"/>
              </a:spcBef>
              <a:spcAft>
                <a:spcPts val="0"/>
              </a:spcAft>
              <a:buSzPts val="2000"/>
              <a:buNone/>
              <a:defRPr b="1" sz="20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70" name="Google Shape;70;p17"/>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71" name="Google Shape;71;p17"/>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None/>
              <a:defRPr b="0" sz="2400"/>
            </a:lvl1pPr>
            <a:lvl2pPr indent="-228600" lvl="1" marL="914400" algn="l">
              <a:lnSpc>
                <a:spcPct val="100000"/>
              </a:lnSpc>
              <a:spcBef>
                <a:spcPts val="1000"/>
              </a:spcBef>
              <a:spcAft>
                <a:spcPts val="0"/>
              </a:spcAft>
              <a:buSzPts val="2000"/>
              <a:buNone/>
              <a:defRPr b="1" sz="20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72" name="Google Shape;72;p17"/>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73" name="Google Shape;73;p1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re tittel" type="titleOnly">
  <p:cSld name="TITLE_ONLY">
    <p:spTree>
      <p:nvGrpSpPr>
        <p:cNvPr id="77" name="Shape 77"/>
        <p:cNvGrpSpPr/>
        <p:nvPr/>
      </p:nvGrpSpPr>
      <p:grpSpPr>
        <a:xfrm>
          <a:off x="0" y="0"/>
          <a:ext cx="0" cy="0"/>
          <a:chOff x="0" y="0"/>
          <a:chExt cx="0" cy="0"/>
        </a:xfrm>
      </p:grpSpPr>
      <p:sp>
        <p:nvSpPr>
          <p:cNvPr id="78" name="Google Shape;78;p1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mt" type="blank">
  <p:cSld name="BLANK">
    <p:spTree>
      <p:nvGrpSpPr>
        <p:cNvPr id="83" name="Shape 83"/>
        <p:cNvGrpSpPr/>
        <p:nvPr/>
      </p:nvGrpSpPr>
      <p:grpSpPr>
        <a:xfrm>
          <a:off x="0" y="0"/>
          <a:ext cx="0" cy="0"/>
          <a:chOff x="0" y="0"/>
          <a:chExt cx="0" cy="0"/>
        </a:xfrm>
      </p:grpSpPr>
      <p:sp>
        <p:nvSpPr>
          <p:cNvPr id="84" name="Google Shape;84;p1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nhold med tekst" type="objTx">
  <p:cSld name="OBJECT_WITH_CAPTION_TEXT">
    <p:spTree>
      <p:nvGrpSpPr>
        <p:cNvPr id="88" name="Shape 88"/>
        <p:cNvGrpSpPr/>
        <p:nvPr/>
      </p:nvGrpSpPr>
      <p:grpSpPr>
        <a:xfrm>
          <a:off x="0" y="0"/>
          <a:ext cx="0" cy="0"/>
          <a:chOff x="0" y="0"/>
          <a:chExt cx="0" cy="0"/>
        </a:xfrm>
      </p:grpSpPr>
      <p:sp>
        <p:nvSpPr>
          <p:cNvPr id="89" name="Google Shape;89;p20"/>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2000"/>
              <a:buFont typeface="Century Gothic"/>
              <a:buNone/>
              <a:defRPr b="0"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0"/>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1" name="Google Shape;91;p20"/>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00"/>
              <a:buNone/>
              <a:defRPr sz="1400"/>
            </a:lvl1pPr>
            <a:lvl2pPr indent="-228600" lvl="1" marL="914400" algn="l">
              <a:lnSpc>
                <a:spcPct val="100000"/>
              </a:lnSpc>
              <a:spcBef>
                <a:spcPts val="1000"/>
              </a:spcBef>
              <a:spcAft>
                <a:spcPts val="0"/>
              </a:spcAft>
              <a:buSzPts val="1200"/>
              <a:buNone/>
              <a:defRPr sz="1200"/>
            </a:lvl2pPr>
            <a:lvl3pPr indent="-228600" lvl="2" marL="1371600" algn="l">
              <a:lnSpc>
                <a:spcPct val="100000"/>
              </a:lnSpc>
              <a:spcBef>
                <a:spcPts val="1000"/>
              </a:spcBef>
              <a:spcAft>
                <a:spcPts val="0"/>
              </a:spcAft>
              <a:buSzPts val="1000"/>
              <a:buNone/>
              <a:defRPr sz="1000"/>
            </a:lvl3pPr>
            <a:lvl4pPr indent="-228600" lvl="3" marL="1828800" algn="l">
              <a:lnSpc>
                <a:spcPct val="100000"/>
              </a:lnSpc>
              <a:spcBef>
                <a:spcPts val="1000"/>
              </a:spcBef>
              <a:spcAft>
                <a:spcPts val="0"/>
              </a:spcAft>
              <a:buSzPts val="900"/>
              <a:buNone/>
              <a:defRPr sz="900"/>
            </a:lvl4pPr>
            <a:lvl5pPr indent="-228600" lvl="4" marL="2286000" algn="l">
              <a:lnSpc>
                <a:spcPct val="100000"/>
              </a:lnSpc>
              <a:spcBef>
                <a:spcPts val="1000"/>
              </a:spcBef>
              <a:spcAft>
                <a:spcPts val="0"/>
              </a:spcAft>
              <a:buSzPts val="900"/>
              <a:buNone/>
              <a:defRPr sz="900"/>
            </a:lvl5pPr>
            <a:lvl6pPr indent="-228600" lvl="5" marL="2743200" algn="l">
              <a:lnSpc>
                <a:spcPct val="100000"/>
              </a:lnSpc>
              <a:spcBef>
                <a:spcPts val="1000"/>
              </a:spcBef>
              <a:spcAft>
                <a:spcPts val="0"/>
              </a:spcAft>
              <a:buSzPts val="900"/>
              <a:buNone/>
              <a:defRPr sz="900"/>
            </a:lvl6pPr>
            <a:lvl7pPr indent="-228600" lvl="6" marL="3200400" algn="l">
              <a:lnSpc>
                <a:spcPct val="100000"/>
              </a:lnSpc>
              <a:spcBef>
                <a:spcPts val="1000"/>
              </a:spcBef>
              <a:spcAft>
                <a:spcPts val="0"/>
              </a:spcAft>
              <a:buSzPts val="900"/>
              <a:buNone/>
              <a:defRPr sz="900"/>
            </a:lvl7pPr>
            <a:lvl8pPr indent="-228600" lvl="7" marL="3657600" algn="l">
              <a:lnSpc>
                <a:spcPct val="100000"/>
              </a:lnSpc>
              <a:spcBef>
                <a:spcPts val="1000"/>
              </a:spcBef>
              <a:spcAft>
                <a:spcPts val="0"/>
              </a:spcAft>
              <a:buSzPts val="900"/>
              <a:buNone/>
              <a:defRPr sz="900"/>
            </a:lvl8pPr>
            <a:lvl9pPr indent="-228600" lvl="8" marL="4114800" algn="l">
              <a:lnSpc>
                <a:spcPct val="100000"/>
              </a:lnSpc>
              <a:spcBef>
                <a:spcPts val="1000"/>
              </a:spcBef>
              <a:spcAft>
                <a:spcPts val="0"/>
              </a:spcAft>
              <a:buSzPts val="900"/>
              <a:buNone/>
              <a:defRPr sz="900"/>
            </a:lvl9pPr>
          </a:lstStyle>
          <a:p/>
        </p:txBody>
      </p:sp>
      <p:sp>
        <p:nvSpPr>
          <p:cNvPr id="92" name="Google Shape;92;p2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2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e med tekst" type="picTx">
  <p:cSld name="PICTURE_WITH_CAPTION_TEXT">
    <p:spTree>
      <p:nvGrpSpPr>
        <p:cNvPr id="96" name="Shape 96"/>
        <p:cNvGrpSpPr/>
        <p:nvPr/>
      </p:nvGrpSpPr>
      <p:grpSpPr>
        <a:xfrm>
          <a:off x="0" y="0"/>
          <a:ext cx="0" cy="0"/>
          <a:chOff x="0" y="0"/>
          <a:chExt cx="0" cy="0"/>
        </a:xfrm>
      </p:grpSpPr>
      <p:sp>
        <p:nvSpPr>
          <p:cNvPr id="97" name="Google Shape;97;p21"/>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2400"/>
              <a:buFont typeface="Century Gothic"/>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1"/>
          <p:cNvSpPr/>
          <p:nvPr>
            <p:ph idx="2" type="pic"/>
          </p:nvPr>
        </p:nvSpPr>
        <p:spPr>
          <a:xfrm>
            <a:off x="2589212" y="634965"/>
            <a:ext cx="8915400" cy="3854970"/>
          </a:xfrm>
          <a:prstGeom prst="rect">
            <a:avLst/>
          </a:prstGeom>
          <a:noFill/>
          <a:ln>
            <a:noFill/>
          </a:ln>
        </p:spPr>
      </p:sp>
      <p:sp>
        <p:nvSpPr>
          <p:cNvPr id="99" name="Google Shape;99;p21"/>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200"/>
              <a:buNone/>
              <a:defRPr sz="1200"/>
            </a:lvl1pPr>
            <a:lvl2pPr indent="-228600" lvl="1" marL="914400" algn="l">
              <a:lnSpc>
                <a:spcPct val="100000"/>
              </a:lnSpc>
              <a:spcBef>
                <a:spcPts val="1000"/>
              </a:spcBef>
              <a:spcAft>
                <a:spcPts val="0"/>
              </a:spcAft>
              <a:buSzPts val="1200"/>
              <a:buNone/>
              <a:defRPr sz="1200"/>
            </a:lvl2pPr>
            <a:lvl3pPr indent="-228600" lvl="2" marL="1371600" algn="l">
              <a:lnSpc>
                <a:spcPct val="100000"/>
              </a:lnSpc>
              <a:spcBef>
                <a:spcPts val="1000"/>
              </a:spcBef>
              <a:spcAft>
                <a:spcPts val="0"/>
              </a:spcAft>
              <a:buSzPts val="1000"/>
              <a:buNone/>
              <a:defRPr sz="1000"/>
            </a:lvl3pPr>
            <a:lvl4pPr indent="-228600" lvl="3" marL="1828800" algn="l">
              <a:lnSpc>
                <a:spcPct val="100000"/>
              </a:lnSpc>
              <a:spcBef>
                <a:spcPts val="1000"/>
              </a:spcBef>
              <a:spcAft>
                <a:spcPts val="0"/>
              </a:spcAft>
              <a:buSzPts val="900"/>
              <a:buNone/>
              <a:defRPr sz="900"/>
            </a:lvl4pPr>
            <a:lvl5pPr indent="-228600" lvl="4" marL="2286000" algn="l">
              <a:lnSpc>
                <a:spcPct val="100000"/>
              </a:lnSpc>
              <a:spcBef>
                <a:spcPts val="1000"/>
              </a:spcBef>
              <a:spcAft>
                <a:spcPts val="0"/>
              </a:spcAft>
              <a:buSzPts val="900"/>
              <a:buNone/>
              <a:defRPr sz="900"/>
            </a:lvl5pPr>
            <a:lvl6pPr indent="-228600" lvl="5" marL="2743200" algn="l">
              <a:lnSpc>
                <a:spcPct val="100000"/>
              </a:lnSpc>
              <a:spcBef>
                <a:spcPts val="1000"/>
              </a:spcBef>
              <a:spcAft>
                <a:spcPts val="0"/>
              </a:spcAft>
              <a:buSzPts val="900"/>
              <a:buNone/>
              <a:defRPr sz="900"/>
            </a:lvl6pPr>
            <a:lvl7pPr indent="-228600" lvl="6" marL="3200400" algn="l">
              <a:lnSpc>
                <a:spcPct val="100000"/>
              </a:lnSpc>
              <a:spcBef>
                <a:spcPts val="1000"/>
              </a:spcBef>
              <a:spcAft>
                <a:spcPts val="0"/>
              </a:spcAft>
              <a:buSzPts val="900"/>
              <a:buNone/>
              <a:defRPr sz="900"/>
            </a:lvl7pPr>
            <a:lvl8pPr indent="-228600" lvl="7" marL="3657600" algn="l">
              <a:lnSpc>
                <a:spcPct val="100000"/>
              </a:lnSpc>
              <a:spcBef>
                <a:spcPts val="1000"/>
              </a:spcBef>
              <a:spcAft>
                <a:spcPts val="0"/>
              </a:spcAft>
              <a:buSzPts val="900"/>
              <a:buNone/>
              <a:defRPr sz="900"/>
            </a:lvl8pPr>
            <a:lvl9pPr indent="-228600" lvl="8" marL="4114800" algn="l">
              <a:lnSpc>
                <a:spcPct val="100000"/>
              </a:lnSpc>
              <a:spcBef>
                <a:spcPts val="1000"/>
              </a:spcBef>
              <a:spcAft>
                <a:spcPts val="0"/>
              </a:spcAft>
              <a:buSzPts val="900"/>
              <a:buNone/>
              <a:defRPr sz="900"/>
            </a:lvl9pPr>
          </a:lstStyle>
          <a:p/>
        </p:txBody>
      </p:sp>
      <p:sp>
        <p:nvSpPr>
          <p:cNvPr id="100" name="Google Shape;100;p2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1"/>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21"/>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E6E4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12"/>
          <p:cNvGrpSpPr/>
          <p:nvPr/>
        </p:nvGrpSpPr>
        <p:grpSpPr>
          <a:xfrm>
            <a:off x="1" y="228600"/>
            <a:ext cx="2851516" cy="6638628"/>
            <a:chOff x="2487613" y="285750"/>
            <a:chExt cx="2428875" cy="5654676"/>
          </a:xfrm>
        </p:grpSpPr>
        <p:sp>
          <p:nvSpPr>
            <p:cNvPr id="7" name="Google Shape;7;p12"/>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12"/>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12"/>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12"/>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2"/>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2"/>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2"/>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2"/>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2"/>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2"/>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2"/>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2"/>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 name="Google Shape;19;p12"/>
          <p:cNvGrpSpPr/>
          <p:nvPr/>
        </p:nvGrpSpPr>
        <p:grpSpPr>
          <a:xfrm>
            <a:off x="27222" y="-32"/>
            <a:ext cx="2356674" cy="6853285"/>
            <a:chOff x="6627813" y="195454"/>
            <a:chExt cx="1952625" cy="5678297"/>
          </a:xfrm>
        </p:grpSpPr>
        <p:sp>
          <p:nvSpPr>
            <p:cNvPr id="20" name="Google Shape;20;p12"/>
            <p:cNvSpPr/>
            <p:nvPr/>
          </p:nvSpPr>
          <p:spPr>
            <a:xfrm>
              <a:off x="6627813" y="195454"/>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2"/>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2"/>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2"/>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2"/>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2"/>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2"/>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2"/>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2"/>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2"/>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2"/>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2"/>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2" name="Google Shape;32;p12"/>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2"/>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34" name="Google Shape;34;p12"/>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1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1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1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no-NO"/>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minskole.no/aspervika/seksjon/767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2626"/>
              </a:buClr>
              <a:buSzPts val="5400"/>
              <a:buFont typeface="Century Gothic"/>
              <a:buNone/>
            </a:pPr>
            <a:r>
              <a:rPr lang="no-NO"/>
              <a:t>Foreldremøte SFO</a:t>
            </a:r>
            <a:endParaRPr/>
          </a:p>
        </p:txBody>
      </p:sp>
      <p:sp>
        <p:nvSpPr>
          <p:cNvPr id="165" name="Google Shape;165;p1"/>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no-NO"/>
              <a:t>Høsten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9"/>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Ferier og dagsplasser</a:t>
            </a:r>
            <a:endParaRPr/>
          </a:p>
        </p:txBody>
      </p:sp>
      <p:sp>
        <p:nvSpPr>
          <p:cNvPr id="219" name="Google Shape;219;p9"/>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55000" lnSpcReduction="10000"/>
          </a:bodyPr>
          <a:lstStyle/>
          <a:p>
            <a:pPr indent="-445058" lvl="0" marL="465067" rtl="0" algn="l">
              <a:lnSpc>
                <a:spcPct val="100000"/>
              </a:lnSpc>
              <a:spcBef>
                <a:spcPts val="0"/>
              </a:spcBef>
              <a:spcAft>
                <a:spcPts val="0"/>
              </a:spcAft>
              <a:buSzPct val="100000"/>
              <a:buFont typeface="Noto Sans Symbols"/>
              <a:buChar char="⮚"/>
            </a:pPr>
            <a:r>
              <a:rPr lang="no-NO" sz="2556"/>
              <a:t>Det er påmelding til ferier med frist ca. 3 uker før. Dette fordi vi holder åpent hele dager i feriene noe som medfører at personalet får andre arbeidstider i feriene og vi må kalle inn ferievikarer.</a:t>
            </a:r>
            <a:endParaRPr sz="2556"/>
          </a:p>
          <a:p>
            <a:pPr indent="-445058" lvl="0" marL="465067" rtl="0" algn="l">
              <a:lnSpc>
                <a:spcPct val="100000"/>
              </a:lnSpc>
              <a:spcBef>
                <a:spcPts val="1000"/>
              </a:spcBef>
              <a:spcAft>
                <a:spcPts val="0"/>
              </a:spcAft>
              <a:buSzPct val="100000"/>
              <a:buFont typeface="Noto Sans Symbols"/>
              <a:buChar char="⮚"/>
            </a:pPr>
            <a:r>
              <a:rPr lang="no-NO" sz="2556"/>
              <a:t>Påmelding skjer på skjema som dere får i Transponder Meldingsbok</a:t>
            </a:r>
            <a:endParaRPr sz="2556"/>
          </a:p>
          <a:p>
            <a:pPr indent="-445058" lvl="0" marL="465067" rtl="0" algn="l">
              <a:lnSpc>
                <a:spcPct val="100000"/>
              </a:lnSpc>
              <a:spcBef>
                <a:spcPts val="1000"/>
              </a:spcBef>
              <a:spcAft>
                <a:spcPts val="0"/>
              </a:spcAft>
              <a:buSzPct val="100000"/>
              <a:buFont typeface="Noto Sans Symbols"/>
              <a:buChar char="⮚"/>
            </a:pPr>
            <a:r>
              <a:rPr lang="no-NO" sz="2556"/>
              <a:t>Barna skal ha med en matpakke i feriene</a:t>
            </a:r>
            <a:endParaRPr sz="2556"/>
          </a:p>
          <a:p>
            <a:pPr indent="-445058" lvl="0" marL="465067" rtl="0" algn="l">
              <a:lnSpc>
                <a:spcPct val="100000"/>
              </a:lnSpc>
              <a:spcBef>
                <a:spcPts val="1000"/>
              </a:spcBef>
              <a:spcAft>
                <a:spcPts val="0"/>
              </a:spcAft>
              <a:buSzPct val="100000"/>
              <a:buFont typeface="Noto Sans Symbols"/>
              <a:buChar char="⮚"/>
            </a:pPr>
            <a:r>
              <a:rPr lang="no-NO" sz="2556"/>
              <a:t>Det er kjernetid i feriene fra kl. 10.00 – 14.00. Da kan vi ta oss turer bort fra skoleområdet.</a:t>
            </a:r>
            <a:endParaRPr sz="2556"/>
          </a:p>
          <a:p>
            <a:pPr indent="-445058" lvl="0" marL="465067" rtl="0" algn="l">
              <a:lnSpc>
                <a:spcPct val="100000"/>
              </a:lnSpc>
              <a:spcBef>
                <a:spcPts val="1000"/>
              </a:spcBef>
              <a:spcAft>
                <a:spcPts val="0"/>
              </a:spcAft>
              <a:buSzPct val="100000"/>
              <a:buFont typeface="Noto Sans Symbols"/>
              <a:buChar char="⮚"/>
            </a:pPr>
            <a:r>
              <a:rPr lang="no-NO" sz="2556"/>
              <a:t>Vi reiser av og til på tur i høst- og vinterferien. Dagen blir bestemt etter at vi har fått inn påmeldingene og vaktplan for personalet er klar. Vi kan ikke ta for stor gruppe med på langtur. De som er påmeldt vil få beskjed om at vi reiser på tur, kanskje med buss, senest dagen før.</a:t>
            </a:r>
            <a:endParaRPr sz="2556"/>
          </a:p>
          <a:p>
            <a:pPr indent="-445058" lvl="0" marL="465067" rtl="0" algn="l">
              <a:lnSpc>
                <a:spcPct val="100000"/>
              </a:lnSpc>
              <a:spcBef>
                <a:spcPts val="1000"/>
              </a:spcBef>
              <a:spcAft>
                <a:spcPts val="0"/>
              </a:spcAft>
              <a:buSzPct val="100000"/>
              <a:buFont typeface="Noto Sans Symbols"/>
              <a:buChar char="⮚"/>
            </a:pPr>
            <a:r>
              <a:rPr lang="no-NO" sz="2556"/>
              <a:t>SFO kan tilby dagsplasser til de som har delt plass. Dagsplasser i skoleferiene må søkes om innen fristen for påmelding til ferien og er begrenset i antall. Ellers må dagsplasser søkes om tre dager i forveien. Pris er 200,- i feriene og 150,- ellers. En kan ikke ha faste dagsplasser og heller ikke i alle feriene. Ment for sporadiske behov.</a:t>
            </a:r>
            <a:endParaRPr sz="2556"/>
          </a:p>
          <a:p>
            <a:pPr indent="-214312" lvl="0" marL="382905" rtl="0" algn="l">
              <a:lnSpc>
                <a:spcPct val="100000"/>
              </a:lnSpc>
              <a:spcBef>
                <a:spcPts val="1000"/>
              </a:spcBef>
              <a:spcAft>
                <a:spcPts val="0"/>
              </a:spcAft>
              <a:buSzPct val="100000"/>
              <a:buFont typeface="Noto Sans Symbols"/>
              <a:buNone/>
            </a:pPr>
            <a:r>
              <a:t/>
            </a:r>
            <a:endParaRPr/>
          </a:p>
          <a:p>
            <a:pPr indent="-245745" lvl="0" marL="342900" rtl="0" algn="l">
              <a:lnSpc>
                <a:spcPct val="100000"/>
              </a:lnSpc>
              <a:spcBef>
                <a:spcPts val="1000"/>
              </a:spcBef>
              <a:spcAft>
                <a:spcPts val="0"/>
              </a:spcAft>
              <a:buSzPct val="10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0"/>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Forventninger til samarbeid med foreldre</a:t>
            </a:r>
            <a:endParaRPr/>
          </a:p>
        </p:txBody>
      </p:sp>
      <p:sp>
        <p:nvSpPr>
          <p:cNvPr id="225" name="Google Shape;225;p10"/>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100000"/>
              </a:lnSpc>
              <a:spcBef>
                <a:spcPts val="0"/>
              </a:spcBef>
              <a:spcAft>
                <a:spcPts val="0"/>
              </a:spcAft>
              <a:buSzPct val="108108"/>
              <a:buNone/>
            </a:pPr>
            <a:r>
              <a:t/>
            </a:r>
            <a:endParaRPr/>
          </a:p>
          <a:p>
            <a:pPr indent="-308610" lvl="0" marL="342900" rtl="0" algn="l">
              <a:lnSpc>
                <a:spcPct val="100000"/>
              </a:lnSpc>
              <a:spcBef>
                <a:spcPts val="1000"/>
              </a:spcBef>
              <a:spcAft>
                <a:spcPts val="0"/>
              </a:spcAft>
              <a:buSzPct val="100000"/>
              <a:buFont typeface="Noto Sans Symbols"/>
              <a:buChar char="⮚"/>
            </a:pPr>
            <a:r>
              <a:rPr lang="no-NO"/>
              <a:t>Beskjeder ved fravær. Melding i Transponder Meldingsbok innen 12.00</a:t>
            </a:r>
            <a:endParaRPr/>
          </a:p>
          <a:p>
            <a:pPr indent="-308610" lvl="0" marL="342900" rtl="0" algn="l">
              <a:lnSpc>
                <a:spcPct val="100000"/>
              </a:lnSpc>
              <a:spcBef>
                <a:spcPts val="1000"/>
              </a:spcBef>
              <a:spcAft>
                <a:spcPts val="0"/>
              </a:spcAft>
              <a:buSzPct val="100000"/>
              <a:buFont typeface="Noto Sans Symbols"/>
              <a:buChar char="⮚"/>
            </a:pPr>
            <a:r>
              <a:rPr lang="no-NO"/>
              <a:t>At barna har det de trenger av yttertøy, skiftetøy og innesko. Merk klær med navn! (Klær uten navn som ligger på gulvet blir samlet opp. Først i den hvite boksen ved inngangsdøra, så hengt opp i gangen ved gymsalen før de blir sendt til Fretex)</a:t>
            </a:r>
            <a:endParaRPr/>
          </a:p>
          <a:p>
            <a:pPr indent="-308610" lvl="0" marL="342900" rtl="0" algn="l">
              <a:lnSpc>
                <a:spcPct val="100000"/>
              </a:lnSpc>
              <a:spcBef>
                <a:spcPts val="1000"/>
              </a:spcBef>
              <a:spcAft>
                <a:spcPts val="0"/>
              </a:spcAft>
              <a:buSzPct val="100000"/>
              <a:buFont typeface="Noto Sans Symbols"/>
              <a:buChar char="⮚"/>
            </a:pPr>
            <a:r>
              <a:rPr lang="no-NO"/>
              <a:t>Helst ikke telefonbeskjeder etter kl. 15.00. Benytt Transponder før 12.00.</a:t>
            </a:r>
            <a:endParaRPr/>
          </a:p>
          <a:p>
            <a:pPr indent="-308610" lvl="0" marL="342900" rtl="0" algn="l">
              <a:lnSpc>
                <a:spcPct val="100000"/>
              </a:lnSpc>
              <a:spcBef>
                <a:spcPts val="1000"/>
              </a:spcBef>
              <a:spcAft>
                <a:spcPts val="0"/>
              </a:spcAft>
              <a:buSzPct val="100000"/>
              <a:buFont typeface="Noto Sans Symbols"/>
              <a:buChar char="⮚"/>
            </a:pPr>
            <a:r>
              <a:rPr lang="no-NO"/>
              <a:t>Kom innom og hent barnet ditt hvis du har mulighet (Vi ønsker ikke å sende barn til parkeringsplassen) Slå av en prat og se hva barnet ditt holder på med.</a:t>
            </a:r>
            <a:endParaRPr/>
          </a:p>
          <a:p>
            <a:pPr indent="-308610" lvl="0" marL="342900" rtl="0" algn="l">
              <a:lnSpc>
                <a:spcPct val="100000"/>
              </a:lnSpc>
              <a:spcBef>
                <a:spcPts val="1000"/>
              </a:spcBef>
              <a:spcAft>
                <a:spcPts val="0"/>
              </a:spcAft>
              <a:buSzPct val="100000"/>
              <a:buFont typeface="Noto Sans Symbols"/>
              <a:buChar char="⮚"/>
            </a:pPr>
            <a:r>
              <a:rPr lang="no-NO"/>
              <a:t>Husk å gi beskjed til en ansatt når du henter</a:t>
            </a:r>
            <a:endParaRPr/>
          </a:p>
          <a:p>
            <a:pPr indent="-268605" lvl="0" marL="302895" rtl="0" algn="l">
              <a:lnSpc>
                <a:spcPct val="100000"/>
              </a:lnSpc>
              <a:spcBef>
                <a:spcPts val="1000"/>
              </a:spcBef>
              <a:spcAft>
                <a:spcPts val="0"/>
              </a:spcAft>
              <a:buSzPct val="100000"/>
              <a:buFont typeface="Noto Sans Symbols"/>
              <a:buChar char="⮚"/>
            </a:pPr>
            <a:r>
              <a:rPr lang="no-NO"/>
              <a:t>Lær barna å knyte sko og klare glidelåsen selv</a:t>
            </a:r>
            <a:endParaRPr/>
          </a:p>
          <a:p>
            <a:pPr indent="-308610" lvl="0" marL="342900" rtl="0" algn="l">
              <a:lnSpc>
                <a:spcPct val="100000"/>
              </a:lnSpc>
              <a:spcBef>
                <a:spcPts val="1000"/>
              </a:spcBef>
              <a:spcAft>
                <a:spcPts val="0"/>
              </a:spcAft>
              <a:buSzPct val="100000"/>
              <a:buFont typeface="Noto Sans Symbols"/>
              <a:buChar char="⮚"/>
            </a:pPr>
            <a:r>
              <a:rPr lang="no-NO"/>
              <a:t>Beskjeder ved livshendelser som kan påvirke barnets hverdag</a:t>
            </a:r>
            <a:endParaRPr/>
          </a:p>
          <a:p>
            <a:pPr indent="-268605" lvl="0" marL="302895" rtl="0" algn="l">
              <a:lnSpc>
                <a:spcPct val="100000"/>
              </a:lnSpc>
              <a:spcBef>
                <a:spcPts val="1000"/>
              </a:spcBef>
              <a:spcAft>
                <a:spcPts val="0"/>
              </a:spcAft>
              <a:buSzPct val="100000"/>
              <a:buFont typeface="Noto Sans Symbols"/>
              <a:buChar char="⮚"/>
            </a:pPr>
            <a:r>
              <a:rPr lang="no-NO"/>
              <a:t>Spør oss hvis du lurer på noe, er misfornøyd eller har ideer til endring </a:t>
            </a:r>
            <a:endParaRPr/>
          </a:p>
          <a:p>
            <a:pPr indent="-308610" lvl="0" marL="342900" rtl="0" algn="l">
              <a:lnSpc>
                <a:spcPct val="100000"/>
              </a:lnSpc>
              <a:spcBef>
                <a:spcPts val="1000"/>
              </a:spcBef>
              <a:spcAft>
                <a:spcPts val="0"/>
              </a:spcAft>
              <a:buSzPct val="100000"/>
              <a:buFont typeface="Noto Sans Symbols"/>
              <a:buChar char="⮚"/>
            </a:pPr>
            <a:r>
              <a:rPr lang="no-NO"/>
              <a:t>Be gjerne om et møte for å snakke om ditt barn</a:t>
            </a:r>
            <a:endParaRPr/>
          </a:p>
          <a:p>
            <a:pPr indent="-228600" lvl="0" marL="342900" rtl="0" algn="l">
              <a:lnSpc>
                <a:spcPct val="100000"/>
              </a:lnSpc>
              <a:spcBef>
                <a:spcPts val="1000"/>
              </a:spcBef>
              <a:spcAft>
                <a:spcPts val="0"/>
              </a:spcAft>
              <a:buSzPct val="100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157d16b5801_0_5"/>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1800"/>
              <a:buNone/>
            </a:pPr>
            <a:r>
              <a:rPr lang="no-NO"/>
              <a:t>Hva kan dere forvente av oss</a:t>
            </a:r>
            <a:endParaRPr/>
          </a:p>
        </p:txBody>
      </p:sp>
      <p:sp>
        <p:nvSpPr>
          <p:cNvPr id="231" name="Google Shape;231;g157d16b5801_0_5"/>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25000" lnSpcReduction="20000"/>
          </a:bodyPr>
          <a:lstStyle/>
          <a:p>
            <a:pPr indent="-330200" lvl="0" marL="457200" rtl="0" algn="l">
              <a:lnSpc>
                <a:spcPct val="100000"/>
              </a:lnSpc>
              <a:spcBef>
                <a:spcPts val="1000"/>
              </a:spcBef>
              <a:spcAft>
                <a:spcPts val="0"/>
              </a:spcAft>
              <a:buSzPct val="100000"/>
              <a:buFont typeface="Noto Sans Symbols"/>
              <a:buChar char="⮚"/>
            </a:pPr>
            <a:r>
              <a:rPr lang="no-NO" sz="6400"/>
              <a:t>Vi skal passe på at alle barna har det trygt og godt på SFO</a:t>
            </a:r>
            <a:endParaRPr sz="6400"/>
          </a:p>
          <a:p>
            <a:pPr indent="-228600" lvl="0" marL="457200" rtl="0" algn="l">
              <a:lnSpc>
                <a:spcPct val="100000"/>
              </a:lnSpc>
              <a:spcBef>
                <a:spcPts val="1000"/>
              </a:spcBef>
              <a:spcAft>
                <a:spcPts val="0"/>
              </a:spcAft>
              <a:buSzPct val="33088"/>
              <a:buFont typeface="Noto Sans Symbols"/>
              <a:buNone/>
            </a:pPr>
            <a:r>
              <a:t/>
            </a:r>
            <a:endParaRPr sz="6400"/>
          </a:p>
          <a:p>
            <a:pPr indent="-330200" lvl="0" marL="457200" rtl="0" algn="l">
              <a:lnSpc>
                <a:spcPct val="100000"/>
              </a:lnSpc>
              <a:spcBef>
                <a:spcPts val="1000"/>
              </a:spcBef>
              <a:spcAft>
                <a:spcPts val="0"/>
              </a:spcAft>
              <a:buSzPct val="100000"/>
              <a:buFont typeface="Noto Sans Symbols"/>
              <a:buChar char="⮚"/>
            </a:pPr>
            <a:r>
              <a:rPr lang="no-NO" sz="6400"/>
              <a:t>Vi veileder barna i lek og sosial kompetanse</a:t>
            </a:r>
            <a:endParaRPr sz="6400"/>
          </a:p>
          <a:p>
            <a:pPr indent="-228600" lvl="0" marL="457200" rtl="0" algn="l">
              <a:lnSpc>
                <a:spcPct val="100000"/>
              </a:lnSpc>
              <a:spcBef>
                <a:spcPts val="1000"/>
              </a:spcBef>
              <a:spcAft>
                <a:spcPts val="0"/>
              </a:spcAft>
              <a:buSzPct val="33088"/>
              <a:buFont typeface="Noto Sans Symbols"/>
              <a:buNone/>
            </a:pPr>
            <a:r>
              <a:t/>
            </a:r>
            <a:endParaRPr sz="6400"/>
          </a:p>
          <a:p>
            <a:pPr indent="-330200" lvl="0" marL="457200" rtl="0" algn="l">
              <a:lnSpc>
                <a:spcPct val="100000"/>
              </a:lnSpc>
              <a:spcBef>
                <a:spcPts val="1000"/>
              </a:spcBef>
              <a:spcAft>
                <a:spcPts val="0"/>
              </a:spcAft>
              <a:buSzPct val="100000"/>
              <a:buFont typeface="Noto Sans Symbols"/>
              <a:buChar char="⮚"/>
            </a:pPr>
            <a:r>
              <a:rPr lang="no-NO" sz="6400"/>
              <a:t>Vi skal sende barna hjem til avtalt tid</a:t>
            </a:r>
            <a:endParaRPr sz="6400"/>
          </a:p>
          <a:p>
            <a:pPr indent="-228600" lvl="0" marL="457200" rtl="0" algn="l">
              <a:lnSpc>
                <a:spcPct val="100000"/>
              </a:lnSpc>
              <a:spcBef>
                <a:spcPts val="1000"/>
              </a:spcBef>
              <a:spcAft>
                <a:spcPts val="0"/>
              </a:spcAft>
              <a:buSzPct val="33088"/>
              <a:buFont typeface="Noto Sans Symbols"/>
              <a:buNone/>
            </a:pPr>
            <a:r>
              <a:t/>
            </a:r>
            <a:endParaRPr sz="6400"/>
          </a:p>
          <a:p>
            <a:pPr indent="-330200" lvl="0" marL="457200" rtl="0" algn="l">
              <a:lnSpc>
                <a:spcPct val="100000"/>
              </a:lnSpc>
              <a:spcBef>
                <a:spcPts val="1000"/>
              </a:spcBef>
              <a:spcAft>
                <a:spcPts val="0"/>
              </a:spcAft>
              <a:buSzPct val="100000"/>
              <a:buFont typeface="Noto Sans Symbols"/>
              <a:buChar char="⮚"/>
            </a:pPr>
            <a:r>
              <a:rPr lang="no-NO" sz="6400"/>
              <a:t>Vi minner dem på å ta på riktige klær etter vær (Kle barna i ull og gjerne lag på lag, mange vil ikke bruke jakke ute når de løper eller spiller fotball)</a:t>
            </a:r>
            <a:endParaRPr sz="6400"/>
          </a:p>
          <a:p>
            <a:pPr indent="-228600" lvl="0" marL="457200" rtl="0" algn="l">
              <a:lnSpc>
                <a:spcPct val="100000"/>
              </a:lnSpc>
              <a:spcBef>
                <a:spcPts val="1000"/>
              </a:spcBef>
              <a:spcAft>
                <a:spcPts val="0"/>
              </a:spcAft>
              <a:buSzPct val="33088"/>
              <a:buFont typeface="Noto Sans Symbols"/>
              <a:buNone/>
            </a:pPr>
            <a:r>
              <a:t/>
            </a:r>
            <a:endParaRPr sz="6400"/>
          </a:p>
          <a:p>
            <a:pPr indent="-330200" lvl="0" marL="457200" rtl="0" algn="l">
              <a:lnSpc>
                <a:spcPct val="100000"/>
              </a:lnSpc>
              <a:spcBef>
                <a:spcPts val="1000"/>
              </a:spcBef>
              <a:spcAft>
                <a:spcPts val="0"/>
              </a:spcAft>
              <a:buSzPct val="100000"/>
              <a:buFont typeface="Noto Sans Symbols"/>
              <a:buChar char="⮚"/>
            </a:pPr>
            <a:r>
              <a:rPr lang="no-NO" sz="6400"/>
              <a:t>Vi legger til rette for lek og har som mål å ha en voksenstyrt aktivitet hver dag</a:t>
            </a:r>
            <a:endParaRPr sz="6400"/>
          </a:p>
          <a:p>
            <a:pPr indent="-228600" lvl="0" marL="457200" rtl="0" algn="l">
              <a:lnSpc>
                <a:spcPct val="100000"/>
              </a:lnSpc>
              <a:spcBef>
                <a:spcPts val="1000"/>
              </a:spcBef>
              <a:spcAft>
                <a:spcPts val="0"/>
              </a:spcAft>
              <a:buSzPct val="33088"/>
              <a:buFont typeface="Noto Sans Symbols"/>
              <a:buNone/>
            </a:pPr>
            <a:r>
              <a:t/>
            </a:r>
            <a:endParaRPr sz="6400"/>
          </a:p>
          <a:p>
            <a:pPr indent="-330200" lvl="0" marL="457200" rtl="0" algn="l">
              <a:lnSpc>
                <a:spcPct val="100000"/>
              </a:lnSpc>
              <a:spcBef>
                <a:spcPts val="1000"/>
              </a:spcBef>
              <a:spcAft>
                <a:spcPts val="0"/>
              </a:spcAft>
              <a:buSzPct val="100000"/>
              <a:buFont typeface="Noto Sans Symbols"/>
              <a:buChar char="⮚"/>
            </a:pPr>
            <a:r>
              <a:rPr lang="no-NO" sz="6400"/>
              <a:t>Noen har sett barnet ditt i dag, men ikke alle voksne kan svare på hvordan dagen har vært. </a:t>
            </a:r>
            <a:endParaRPr sz="6400"/>
          </a:p>
          <a:p>
            <a:pPr indent="-228600" lvl="0" marL="457200" rtl="0" algn="l">
              <a:lnSpc>
                <a:spcPct val="100000"/>
              </a:lnSpc>
              <a:spcBef>
                <a:spcPts val="1000"/>
              </a:spcBef>
              <a:spcAft>
                <a:spcPts val="0"/>
              </a:spcAft>
              <a:buSzPct val="33088"/>
              <a:buFont typeface="Noto Sans Symbols"/>
              <a:buNone/>
            </a:pPr>
            <a:r>
              <a:t/>
            </a:r>
            <a:endParaRPr sz="6400"/>
          </a:p>
          <a:p>
            <a:pPr indent="0" lvl="0" marL="114300" rtl="0" algn="l">
              <a:lnSpc>
                <a:spcPct val="100000"/>
              </a:lnSpc>
              <a:spcBef>
                <a:spcPts val="1000"/>
              </a:spcBef>
              <a:spcAft>
                <a:spcPts val="0"/>
              </a:spcAft>
              <a:buSzPct val="117647"/>
              <a:buNone/>
            </a:pPr>
            <a:r>
              <a:t/>
            </a:r>
            <a:endParaRPr/>
          </a:p>
          <a:p>
            <a:pPr indent="-228600" lvl="0" marL="457200" rtl="0" algn="l">
              <a:lnSpc>
                <a:spcPct val="100000"/>
              </a:lnSpc>
              <a:spcBef>
                <a:spcPts val="1000"/>
              </a:spcBef>
              <a:spcAft>
                <a:spcPts val="0"/>
              </a:spcAft>
              <a:buSzPct val="117647"/>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1"/>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Våre ønsker for Aspervika SFO</a:t>
            </a:r>
            <a:endParaRPr/>
          </a:p>
        </p:txBody>
      </p:sp>
      <p:sp>
        <p:nvSpPr>
          <p:cNvPr id="237" name="Google Shape;237;p11"/>
          <p:cNvSpPr txBox="1"/>
          <p:nvPr>
            <p:ph idx="1" type="body"/>
          </p:nvPr>
        </p:nvSpPr>
        <p:spPr>
          <a:xfrm>
            <a:off x="1354567" y="1264555"/>
            <a:ext cx="9482865" cy="5205369"/>
          </a:xfrm>
          <a:prstGeom prst="rect">
            <a:avLst/>
          </a:prstGeom>
          <a:noFill/>
          <a:ln>
            <a:noFill/>
          </a:ln>
        </p:spPr>
        <p:txBody>
          <a:bodyPr anchorCtr="0" anchor="t" bIns="45700" lIns="91425" spcFirstLastPara="1" rIns="91425" wrap="square" tIns="45700">
            <a:normAutofit fontScale="47500" lnSpcReduction="20000"/>
          </a:bodyPr>
          <a:lstStyle/>
          <a:p>
            <a:pPr indent="-457200" lvl="0" marL="457200" rtl="0" algn="l">
              <a:lnSpc>
                <a:spcPct val="100000"/>
              </a:lnSpc>
              <a:spcBef>
                <a:spcPts val="0"/>
              </a:spcBef>
              <a:spcAft>
                <a:spcPts val="0"/>
              </a:spcAft>
              <a:buSzPct val="100000"/>
              <a:buFont typeface="Noto Sans Symbols"/>
              <a:buChar char="⮚"/>
            </a:pPr>
            <a:r>
              <a:rPr lang="no-NO" sz="3400"/>
              <a:t>Et trygt sted å være før og etter skoletid, hvor alle blir sett og verdsatt.</a:t>
            </a:r>
            <a:endParaRPr/>
          </a:p>
          <a:p>
            <a:pPr indent="-354647" lvl="0" marL="559753" rtl="0" algn="l">
              <a:lnSpc>
                <a:spcPct val="100000"/>
              </a:lnSpc>
              <a:spcBef>
                <a:spcPts val="1000"/>
              </a:spcBef>
              <a:spcAft>
                <a:spcPts val="0"/>
              </a:spcAft>
              <a:buSzPct val="100000"/>
              <a:buFont typeface="Noto Sans Symbols"/>
              <a:buNone/>
            </a:pPr>
            <a:r>
              <a:t/>
            </a:r>
            <a:endParaRPr sz="3400"/>
          </a:p>
          <a:p>
            <a:pPr indent="-457200" lvl="0" marL="457200" rtl="0" algn="l">
              <a:lnSpc>
                <a:spcPct val="100000"/>
              </a:lnSpc>
              <a:spcBef>
                <a:spcPts val="1000"/>
              </a:spcBef>
              <a:spcAft>
                <a:spcPts val="0"/>
              </a:spcAft>
              <a:buSzPct val="100000"/>
              <a:buFont typeface="Noto Sans Symbols"/>
              <a:buChar char="⮚"/>
            </a:pPr>
            <a:r>
              <a:rPr lang="no-NO" sz="3400"/>
              <a:t>Et sted å knytte vennskap</a:t>
            </a:r>
            <a:endParaRPr/>
          </a:p>
          <a:p>
            <a:pPr indent="-354647" lvl="0" marL="559753" rtl="0" algn="l">
              <a:lnSpc>
                <a:spcPct val="100000"/>
              </a:lnSpc>
              <a:spcBef>
                <a:spcPts val="1000"/>
              </a:spcBef>
              <a:spcAft>
                <a:spcPts val="0"/>
              </a:spcAft>
              <a:buSzPct val="100000"/>
              <a:buFont typeface="Noto Sans Symbols"/>
              <a:buNone/>
            </a:pPr>
            <a:r>
              <a:t/>
            </a:r>
            <a:endParaRPr sz="3400"/>
          </a:p>
          <a:p>
            <a:pPr indent="-457200" lvl="0" marL="457200" rtl="0" algn="l">
              <a:lnSpc>
                <a:spcPct val="100000"/>
              </a:lnSpc>
              <a:spcBef>
                <a:spcPts val="1000"/>
              </a:spcBef>
              <a:spcAft>
                <a:spcPts val="0"/>
              </a:spcAft>
              <a:buSzPct val="100000"/>
              <a:buFont typeface="Noto Sans Symbols"/>
              <a:buChar char="⮚"/>
            </a:pPr>
            <a:r>
              <a:rPr lang="no-NO" sz="3400">
                <a:solidFill>
                  <a:srgbClr val="262626"/>
                </a:solidFill>
              </a:rPr>
              <a:t>E</a:t>
            </a:r>
            <a:r>
              <a:rPr i="0" lang="no-NO" sz="3400">
                <a:solidFill>
                  <a:srgbClr val="262626"/>
                </a:solidFill>
              </a:rPr>
              <a:t>t sted hvor barna utvikler selvstendighet, kreativitet, ansvarlighet og det å ta initiativ.</a:t>
            </a:r>
            <a:endParaRPr/>
          </a:p>
          <a:p>
            <a:pPr indent="-354647" lvl="0" marL="559753" rtl="0" algn="l">
              <a:lnSpc>
                <a:spcPct val="100000"/>
              </a:lnSpc>
              <a:spcBef>
                <a:spcPts val="1000"/>
              </a:spcBef>
              <a:spcAft>
                <a:spcPts val="0"/>
              </a:spcAft>
              <a:buSzPct val="100000"/>
              <a:buFont typeface="Noto Sans Symbols"/>
              <a:buNone/>
            </a:pPr>
            <a:r>
              <a:t/>
            </a:r>
            <a:endParaRPr i="0" sz="3400">
              <a:solidFill>
                <a:srgbClr val="262626"/>
              </a:solidFill>
            </a:endParaRPr>
          </a:p>
          <a:p>
            <a:pPr indent="-457200" lvl="0" marL="457200" rtl="0" algn="l">
              <a:lnSpc>
                <a:spcPct val="107000"/>
              </a:lnSpc>
              <a:spcBef>
                <a:spcPts val="1000"/>
              </a:spcBef>
              <a:spcAft>
                <a:spcPts val="0"/>
              </a:spcAft>
              <a:buSzPct val="100000"/>
              <a:buFont typeface="Noto Sans Symbols"/>
              <a:buChar char="⮚"/>
            </a:pPr>
            <a:r>
              <a:rPr lang="no-NO" sz="3400">
                <a:latin typeface="Calibri"/>
                <a:ea typeface="Calibri"/>
                <a:cs typeface="Calibri"/>
                <a:sym typeface="Calibri"/>
              </a:rPr>
              <a:t> </a:t>
            </a:r>
            <a:r>
              <a:rPr lang="no-NO" sz="3400"/>
              <a:t>Varierte voksenstyrte aktiviteter som gir mestringsopplevelser</a:t>
            </a:r>
            <a:endParaRPr/>
          </a:p>
          <a:p>
            <a:pPr indent="-354647" lvl="0" marL="559753" rtl="0" algn="l">
              <a:lnSpc>
                <a:spcPct val="100000"/>
              </a:lnSpc>
              <a:spcBef>
                <a:spcPts val="1800"/>
              </a:spcBef>
              <a:spcAft>
                <a:spcPts val="0"/>
              </a:spcAft>
              <a:buSzPct val="100000"/>
              <a:buFont typeface="Noto Sans Symbols"/>
              <a:buNone/>
            </a:pPr>
            <a:r>
              <a:t/>
            </a:r>
            <a:endParaRPr sz="3400"/>
          </a:p>
          <a:p>
            <a:pPr indent="-457200" lvl="0" marL="457200" rtl="0" algn="l">
              <a:lnSpc>
                <a:spcPct val="100000"/>
              </a:lnSpc>
              <a:spcBef>
                <a:spcPts val="1000"/>
              </a:spcBef>
              <a:spcAft>
                <a:spcPts val="0"/>
              </a:spcAft>
              <a:buSzPct val="100000"/>
              <a:buFont typeface="Noto Sans Symbols"/>
              <a:buChar char="⮚"/>
            </a:pPr>
            <a:r>
              <a:rPr lang="no-NO" sz="3400"/>
              <a:t>Tid og rom for den viktige frileken</a:t>
            </a:r>
            <a:endParaRPr/>
          </a:p>
          <a:p>
            <a:pPr indent="-354647" lvl="0" marL="559753" rtl="0" algn="l">
              <a:lnSpc>
                <a:spcPct val="100000"/>
              </a:lnSpc>
              <a:spcBef>
                <a:spcPts val="1000"/>
              </a:spcBef>
              <a:spcAft>
                <a:spcPts val="0"/>
              </a:spcAft>
              <a:buSzPct val="100000"/>
              <a:buFont typeface="Noto Sans Symbols"/>
              <a:buNone/>
            </a:pPr>
            <a:r>
              <a:t/>
            </a:r>
            <a:endParaRPr sz="3400"/>
          </a:p>
          <a:p>
            <a:pPr indent="-457200" lvl="0" marL="457200" rtl="0" algn="l">
              <a:lnSpc>
                <a:spcPct val="100000"/>
              </a:lnSpc>
              <a:spcBef>
                <a:spcPts val="1000"/>
              </a:spcBef>
              <a:spcAft>
                <a:spcPts val="0"/>
              </a:spcAft>
              <a:buSzPct val="100000"/>
              <a:buFont typeface="Noto Sans Symbols"/>
              <a:buChar char="⮚"/>
            </a:pPr>
            <a:r>
              <a:rPr lang="no-NO" sz="3400"/>
              <a:t>Vi ønsker å gi barna felles opplevelser og gode minner</a:t>
            </a:r>
            <a:endParaRPr/>
          </a:p>
          <a:p>
            <a:pPr indent="-354647" lvl="0" marL="559753" rtl="0" algn="l">
              <a:lnSpc>
                <a:spcPct val="100000"/>
              </a:lnSpc>
              <a:spcBef>
                <a:spcPts val="1000"/>
              </a:spcBef>
              <a:spcAft>
                <a:spcPts val="0"/>
              </a:spcAft>
              <a:buSzPct val="100000"/>
              <a:buFont typeface="Noto Sans Symbols"/>
              <a:buNone/>
            </a:pPr>
            <a:r>
              <a:t/>
            </a:r>
            <a:endParaRPr sz="3400"/>
          </a:p>
          <a:p>
            <a:pPr indent="-457200" lvl="0" marL="457169" rtl="0" algn="l">
              <a:lnSpc>
                <a:spcPct val="100000"/>
              </a:lnSpc>
              <a:spcBef>
                <a:spcPts val="1000"/>
              </a:spcBef>
              <a:spcAft>
                <a:spcPts val="0"/>
              </a:spcAft>
              <a:buSzPct val="100000"/>
              <a:buFont typeface="Noto Sans Symbols"/>
              <a:buChar char="⮚"/>
            </a:pPr>
            <a:r>
              <a:rPr lang="no-NO" sz="3300">
                <a:solidFill>
                  <a:srgbClr val="404040"/>
                </a:solidFill>
              </a:rPr>
              <a:t>Vi ønsker robuste barn som kan ta selvstendige valg, som kan kjenne etter selv om de trenger å ha på jakke når de leker ute, som kan vurdere selv om de tør å klatre i trær, som kan løse konflikter seg imellom/be om hjelp fra voksne, og som skal bli hørt på hvordan de vil ha det på SFO</a:t>
            </a:r>
            <a:endParaRPr sz="3300"/>
          </a:p>
          <a:p>
            <a:pPr indent="-288607" lvl="0" marL="342900" rtl="0" algn="l">
              <a:lnSpc>
                <a:spcPct val="100000"/>
              </a:lnSpc>
              <a:spcBef>
                <a:spcPts val="1000"/>
              </a:spcBef>
              <a:spcAft>
                <a:spcPts val="0"/>
              </a:spcAft>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Hvem er vi på Aspervika SFO</a:t>
            </a:r>
            <a:endParaRPr/>
          </a:p>
        </p:txBody>
      </p:sp>
      <p:sp>
        <p:nvSpPr>
          <p:cNvPr id="171" name="Google Shape;171;p2"/>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100000"/>
              </a:lnSpc>
              <a:spcBef>
                <a:spcPts val="0"/>
              </a:spcBef>
              <a:spcAft>
                <a:spcPts val="0"/>
              </a:spcAft>
              <a:buSzPct val="112097"/>
              <a:buNone/>
            </a:pPr>
            <a:r>
              <a:t/>
            </a:r>
            <a:endParaRPr sz="6423"/>
          </a:p>
          <a:p>
            <a:pPr indent="0" lvl="0" marL="0" rtl="0" algn="l">
              <a:lnSpc>
                <a:spcPct val="100000"/>
              </a:lnSpc>
              <a:spcBef>
                <a:spcPts val="1000"/>
              </a:spcBef>
              <a:spcAft>
                <a:spcPts val="0"/>
              </a:spcAft>
              <a:buSzPct val="28023"/>
              <a:buNone/>
            </a:pPr>
            <a:r>
              <a:t/>
            </a:r>
            <a:endParaRPr sz="6423"/>
          </a:p>
          <a:p>
            <a:pPr indent="-835612" lvl="0" marL="835612" rtl="0" algn="l">
              <a:lnSpc>
                <a:spcPct val="100000"/>
              </a:lnSpc>
              <a:spcBef>
                <a:spcPts val="1000"/>
              </a:spcBef>
              <a:spcAft>
                <a:spcPts val="0"/>
              </a:spcAft>
              <a:buSzPct val="124910"/>
              <a:buFont typeface="Noto Sans Symbols"/>
              <a:buChar char="⮚"/>
            </a:pPr>
            <a:r>
              <a:rPr lang="no-NO" sz="8000"/>
              <a:t>Vi er nå 7 ansatte på SFO</a:t>
            </a:r>
            <a:endParaRPr sz="8000"/>
          </a:p>
          <a:p>
            <a:pPr indent="-835612" lvl="0" marL="835612" rtl="0" algn="l">
              <a:lnSpc>
                <a:spcPct val="100000"/>
              </a:lnSpc>
              <a:spcBef>
                <a:spcPts val="1000"/>
              </a:spcBef>
              <a:spcAft>
                <a:spcPts val="0"/>
              </a:spcAft>
              <a:buSzPct val="124910"/>
              <a:buFont typeface="Noto Sans Symbols"/>
              <a:buChar char="⮚"/>
            </a:pPr>
            <a:r>
              <a:rPr lang="no-NO" sz="8000"/>
              <a:t>I tillegg har vi flinke ringevikarer og ferievikarer</a:t>
            </a:r>
            <a:endParaRPr sz="8000"/>
          </a:p>
          <a:p>
            <a:pPr indent="-821660" lvl="0" marL="962978" rtl="0" algn="l">
              <a:lnSpc>
                <a:spcPct val="100000"/>
              </a:lnSpc>
              <a:spcBef>
                <a:spcPts val="1000"/>
              </a:spcBef>
              <a:spcAft>
                <a:spcPts val="0"/>
              </a:spcAft>
              <a:buSzPct val="28022"/>
              <a:buFont typeface="Noto Sans Symbols"/>
              <a:buNone/>
            </a:pPr>
            <a:r>
              <a:t/>
            </a:r>
            <a:endParaRPr sz="8000"/>
          </a:p>
          <a:p>
            <a:pPr indent="-835612" lvl="0" marL="835612" rtl="0" algn="l">
              <a:lnSpc>
                <a:spcPct val="100000"/>
              </a:lnSpc>
              <a:spcBef>
                <a:spcPts val="1000"/>
              </a:spcBef>
              <a:spcAft>
                <a:spcPts val="0"/>
              </a:spcAft>
              <a:buSzPct val="124910"/>
              <a:buFont typeface="Noto Sans Symbols"/>
              <a:buChar char="⮚"/>
            </a:pPr>
            <a:r>
              <a:rPr lang="no-NO" sz="8000"/>
              <a:t>Vi jobber etter LØFT metoden: Løsningsfokusert tilnærming.</a:t>
            </a:r>
            <a:endParaRPr sz="8000"/>
          </a:p>
          <a:p>
            <a:pPr indent="-835612" lvl="0" marL="835612" rtl="0" algn="l">
              <a:lnSpc>
                <a:spcPct val="100000"/>
              </a:lnSpc>
              <a:spcBef>
                <a:spcPts val="1000"/>
              </a:spcBef>
              <a:spcAft>
                <a:spcPts val="0"/>
              </a:spcAft>
              <a:buSzPct val="124910"/>
              <a:buFont typeface="Noto Sans Symbols"/>
              <a:buChar char="⮚"/>
            </a:pPr>
            <a:r>
              <a:rPr lang="no-NO" sz="8000"/>
              <a:t>Fokuserer på det positive og er lysglimtjegere.</a:t>
            </a:r>
            <a:endParaRPr sz="8000"/>
          </a:p>
          <a:p>
            <a:pPr indent="-835612" lvl="0" marL="835612" rtl="0" algn="l">
              <a:lnSpc>
                <a:spcPct val="100000"/>
              </a:lnSpc>
              <a:spcBef>
                <a:spcPts val="1000"/>
              </a:spcBef>
              <a:spcAft>
                <a:spcPts val="0"/>
              </a:spcAft>
              <a:buSzPct val="124910"/>
              <a:buFont typeface="Noto Sans Symbols"/>
              <a:buChar char="⮚"/>
            </a:pPr>
            <a:r>
              <a:rPr lang="no-NO" sz="8000"/>
              <a:t>SFO og skole har felles verdier, regler og normer, dette skaper trygghet</a:t>
            </a:r>
            <a:endParaRPr sz="8000"/>
          </a:p>
          <a:p>
            <a:pPr indent="-835612" lvl="0" marL="835612" rtl="0" algn="l">
              <a:lnSpc>
                <a:spcPct val="100000"/>
              </a:lnSpc>
              <a:spcBef>
                <a:spcPts val="1000"/>
              </a:spcBef>
              <a:spcAft>
                <a:spcPts val="0"/>
              </a:spcAft>
              <a:buSzPct val="124910"/>
              <a:buFont typeface="Noto Sans Symbols"/>
              <a:buChar char="⮚"/>
            </a:pPr>
            <a:r>
              <a:rPr lang="no-NO" sz="8000"/>
              <a:t>Personalet har selv valgt ansvarsområder etter interesser og lyst. </a:t>
            </a:r>
            <a:endParaRPr sz="8000"/>
          </a:p>
          <a:p>
            <a:pPr indent="-821660" lvl="0" marL="857250" rtl="0" algn="l">
              <a:lnSpc>
                <a:spcPct val="100000"/>
              </a:lnSpc>
              <a:spcBef>
                <a:spcPts val="1000"/>
              </a:spcBef>
              <a:spcAft>
                <a:spcPts val="0"/>
              </a:spcAft>
              <a:buSzPct val="28022"/>
              <a:buFont typeface="Noto Sans Symbols"/>
              <a:buNone/>
            </a:pPr>
            <a:r>
              <a:t/>
            </a:r>
            <a:endParaRPr sz="8000"/>
          </a:p>
          <a:p>
            <a:pPr indent="-237172" lvl="0" marL="342900" rtl="0" algn="l">
              <a:lnSpc>
                <a:spcPct val="100000"/>
              </a:lnSpc>
              <a:spcBef>
                <a:spcPts val="1000"/>
              </a:spcBef>
              <a:spcAft>
                <a:spcPts val="0"/>
              </a:spcAft>
              <a:buSzPct val="43820"/>
              <a:buNone/>
            </a:pPr>
            <a:r>
              <a:t/>
            </a:r>
            <a:endParaRPr sz="4107"/>
          </a:p>
          <a:p>
            <a:pPr indent="-237172" lvl="0" marL="342900" rtl="0" algn="l">
              <a:lnSpc>
                <a:spcPct val="100000"/>
              </a:lnSpc>
              <a:spcBef>
                <a:spcPts val="1000"/>
              </a:spcBef>
              <a:spcAft>
                <a:spcPts val="0"/>
              </a:spcAft>
              <a:buSzPct val="43820"/>
              <a:buNone/>
            </a:pPr>
            <a:r>
              <a:t/>
            </a:r>
            <a:endParaRPr sz="4107"/>
          </a:p>
          <a:p>
            <a:pPr indent="-237172" lvl="0" marL="342900" rtl="0" algn="l">
              <a:lnSpc>
                <a:spcPct val="100000"/>
              </a:lnSpc>
              <a:spcBef>
                <a:spcPts val="1000"/>
              </a:spcBef>
              <a:spcAft>
                <a:spcPts val="0"/>
              </a:spcAft>
              <a:buSzPct val="10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Barnegruppa</a:t>
            </a:r>
            <a:endParaRPr/>
          </a:p>
        </p:txBody>
      </p:sp>
      <p:sp>
        <p:nvSpPr>
          <p:cNvPr id="177" name="Google Shape;177;p3"/>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SzPts val="1800"/>
              <a:buFont typeface="Noto Sans Symbols"/>
              <a:buChar char="⮚"/>
            </a:pPr>
            <a:r>
              <a:rPr lang="no-NO" sz="2400"/>
              <a:t>Vi har 80 barn på SFO pr. i dag</a:t>
            </a:r>
            <a:endParaRPr sz="2400"/>
          </a:p>
          <a:p>
            <a:pPr indent="-228600" lvl="0" marL="457200" rtl="0" algn="l">
              <a:lnSpc>
                <a:spcPct val="100000"/>
              </a:lnSpc>
              <a:spcBef>
                <a:spcPts val="1000"/>
              </a:spcBef>
              <a:spcAft>
                <a:spcPts val="0"/>
              </a:spcAft>
              <a:buSzPts val="1800"/>
              <a:buFont typeface="Noto Sans Symbols"/>
              <a:buNone/>
            </a:pPr>
            <a:r>
              <a:t/>
            </a:r>
            <a:endParaRPr sz="2400"/>
          </a:p>
          <a:p>
            <a:pPr indent="-342900" lvl="0" marL="342900" rtl="0" algn="l">
              <a:lnSpc>
                <a:spcPct val="100000"/>
              </a:lnSpc>
              <a:spcBef>
                <a:spcPts val="1000"/>
              </a:spcBef>
              <a:spcAft>
                <a:spcPts val="0"/>
              </a:spcAft>
              <a:buSzPts val="1800"/>
              <a:buFont typeface="Noto Sans Symbols"/>
              <a:buChar char="⮚"/>
            </a:pPr>
            <a:r>
              <a:rPr lang="no-NO" sz="2400"/>
              <a:t>27 førstetrinns elever</a:t>
            </a:r>
            <a:endParaRPr sz="2400"/>
          </a:p>
          <a:p>
            <a:pPr indent="-342900" lvl="0" marL="342900" rtl="0" algn="l">
              <a:lnSpc>
                <a:spcPct val="100000"/>
              </a:lnSpc>
              <a:spcBef>
                <a:spcPts val="1000"/>
              </a:spcBef>
              <a:spcAft>
                <a:spcPts val="0"/>
              </a:spcAft>
              <a:buSzPts val="1800"/>
              <a:buFont typeface="Noto Sans Symbols"/>
              <a:buChar char="⮚"/>
            </a:pPr>
            <a:r>
              <a:rPr lang="no-NO" sz="2400"/>
              <a:t>29 andretrinnselever</a:t>
            </a:r>
            <a:endParaRPr sz="2400"/>
          </a:p>
          <a:p>
            <a:pPr indent="-342900" lvl="0" marL="342900" rtl="0" algn="l">
              <a:lnSpc>
                <a:spcPct val="100000"/>
              </a:lnSpc>
              <a:spcBef>
                <a:spcPts val="1000"/>
              </a:spcBef>
              <a:spcAft>
                <a:spcPts val="0"/>
              </a:spcAft>
              <a:buSzPts val="1800"/>
              <a:buFont typeface="Noto Sans Symbols"/>
              <a:buChar char="⮚"/>
            </a:pPr>
            <a:r>
              <a:rPr lang="no-NO" sz="2400"/>
              <a:t>18 tredjetrinnselever</a:t>
            </a:r>
            <a:endParaRPr sz="2400"/>
          </a:p>
          <a:p>
            <a:pPr indent="-342900" lvl="0" marL="342900" rtl="0" algn="l">
              <a:lnSpc>
                <a:spcPct val="100000"/>
              </a:lnSpc>
              <a:spcBef>
                <a:spcPts val="1000"/>
              </a:spcBef>
              <a:spcAft>
                <a:spcPts val="0"/>
              </a:spcAft>
              <a:buSzPts val="1800"/>
              <a:buFont typeface="Noto Sans Symbols"/>
              <a:buChar char="⮚"/>
            </a:pPr>
            <a:r>
              <a:rPr lang="no-NO" sz="2400"/>
              <a:t>6 fjerdetrinnselever</a:t>
            </a:r>
            <a:endParaRPr sz="2400"/>
          </a:p>
          <a:p>
            <a:pPr indent="-342900" lvl="0" marL="342900" rtl="0" algn="l">
              <a:lnSpc>
                <a:spcPct val="100000"/>
              </a:lnSpc>
              <a:spcBef>
                <a:spcPts val="1000"/>
              </a:spcBef>
              <a:spcAft>
                <a:spcPts val="0"/>
              </a:spcAft>
              <a:buSzPts val="1800"/>
              <a:buFont typeface="Noto Sans Symbols"/>
              <a:buChar char="⮚"/>
            </a:pPr>
            <a:r>
              <a:rPr lang="no-NO" sz="2400"/>
              <a:t>46 gutter</a:t>
            </a:r>
            <a:endParaRPr sz="2400"/>
          </a:p>
          <a:p>
            <a:pPr indent="-342900" lvl="0" marL="342900" rtl="0" algn="l">
              <a:lnSpc>
                <a:spcPct val="100000"/>
              </a:lnSpc>
              <a:spcBef>
                <a:spcPts val="1000"/>
              </a:spcBef>
              <a:spcAft>
                <a:spcPts val="0"/>
              </a:spcAft>
              <a:buSzPts val="1800"/>
              <a:buFont typeface="Noto Sans Symbols"/>
              <a:buChar char="⮚"/>
            </a:pPr>
            <a:r>
              <a:rPr lang="no-NO" sz="2400"/>
              <a:t>34 jenter</a:t>
            </a:r>
            <a:endParaRPr sz="2400"/>
          </a:p>
          <a:p>
            <a:pPr indent="-228600" lvl="0" marL="342900" rtl="0" algn="l">
              <a:lnSpc>
                <a:spcPct val="100000"/>
              </a:lnSpc>
              <a:spcBef>
                <a:spcPts val="100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8"/>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Informasjon om SFO</a:t>
            </a:r>
            <a:endParaRPr/>
          </a:p>
        </p:txBody>
      </p:sp>
      <p:sp>
        <p:nvSpPr>
          <p:cNvPr id="183" name="Google Shape;183;p8"/>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SzPts val="1800"/>
              <a:buFont typeface="Noto Sans Symbols"/>
              <a:buChar char="⮚"/>
            </a:pPr>
            <a:r>
              <a:rPr lang="no-NO" sz="2000"/>
              <a:t>Dere finner informasjon på skolens hjemmeside og alle har fått tilsendt «Informasjon om SFO» i sommer. Denne ligger også på hjemmesiden. (Neste år vil informasjonen kun ligge på hjemmesiden og ikke bli sendt hjem. Skolen skal bli Miljøfyrtårn og da skal vi blant annet spare papir)</a:t>
            </a:r>
            <a:endParaRPr sz="2000"/>
          </a:p>
          <a:p>
            <a:pPr indent="-342900" lvl="0" marL="342900" rtl="0" algn="l">
              <a:lnSpc>
                <a:spcPct val="100000"/>
              </a:lnSpc>
              <a:spcBef>
                <a:spcPts val="1000"/>
              </a:spcBef>
              <a:spcAft>
                <a:spcPts val="0"/>
              </a:spcAft>
              <a:buSzPts val="1800"/>
              <a:buFont typeface="Noto Sans Symbols"/>
              <a:buChar char="⮚"/>
            </a:pPr>
            <a:r>
              <a:rPr lang="no-NO" sz="2000"/>
              <a:t>Her ligger også Årsplanen og månedsplaner</a:t>
            </a:r>
            <a:endParaRPr sz="2000"/>
          </a:p>
          <a:p>
            <a:pPr indent="-342900" lvl="0" marL="342900" rtl="0" algn="l">
              <a:lnSpc>
                <a:spcPct val="100000"/>
              </a:lnSpc>
              <a:spcBef>
                <a:spcPts val="1000"/>
              </a:spcBef>
              <a:spcAft>
                <a:spcPts val="0"/>
              </a:spcAft>
              <a:buSzPts val="1800"/>
              <a:buFont typeface="Noto Sans Symbols"/>
              <a:buChar char="⮚"/>
            </a:pPr>
            <a:r>
              <a:rPr lang="no-NO" sz="2000"/>
              <a:t>På hjemmesiden kommer også informasjon om påmelding til ferier, stengte dager og spesielle ting som skjer. Her legges også ut bilder med jevne mellomrom.</a:t>
            </a:r>
            <a:endParaRPr sz="2000"/>
          </a:p>
          <a:p>
            <a:pPr indent="-342900" lvl="0" marL="342900" rtl="0" algn="l">
              <a:lnSpc>
                <a:spcPct val="100000"/>
              </a:lnSpc>
              <a:spcBef>
                <a:spcPts val="1000"/>
              </a:spcBef>
              <a:spcAft>
                <a:spcPts val="0"/>
              </a:spcAft>
              <a:buSzPts val="1800"/>
              <a:buFont typeface="Noto Sans Symbols"/>
              <a:buChar char="⮚"/>
            </a:pPr>
            <a:r>
              <a:rPr lang="no-NO" sz="2000"/>
              <a:t>Vi utfyller informasjonen med meldinger i Transponder Meldingsbok men viser ofte til mer informasjon på hjemmesiden.</a:t>
            </a:r>
            <a:endParaRPr sz="2000"/>
          </a:p>
          <a:p>
            <a:pPr indent="-342900" lvl="0" marL="342900" rtl="0" algn="l">
              <a:lnSpc>
                <a:spcPct val="100000"/>
              </a:lnSpc>
              <a:spcBef>
                <a:spcPts val="1000"/>
              </a:spcBef>
              <a:spcAft>
                <a:spcPts val="0"/>
              </a:spcAft>
              <a:buSzPts val="1800"/>
              <a:buFont typeface="Noto Sans Symbols"/>
              <a:buChar char="⮚"/>
            </a:pPr>
            <a:r>
              <a:rPr lang="no-NO" sz="2000"/>
              <a:t>Abonner på info fra hjemmesiden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4"/>
          <p:cNvSpPr txBox="1"/>
          <p:nvPr>
            <p:ph type="title"/>
          </p:nvPr>
        </p:nvSpPr>
        <p:spPr>
          <a:xfrm>
            <a:off x="2592925" y="624110"/>
            <a:ext cx="8911687" cy="860741"/>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Nasjonal Rammeplan for SFO</a:t>
            </a:r>
            <a:endParaRPr/>
          </a:p>
        </p:txBody>
      </p:sp>
      <p:sp>
        <p:nvSpPr>
          <p:cNvPr id="189" name="Google Shape;189;p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368300" lvl="0" marL="342900" rtl="0" algn="l">
              <a:lnSpc>
                <a:spcPct val="100000"/>
              </a:lnSpc>
              <a:spcBef>
                <a:spcPts val="0"/>
              </a:spcBef>
              <a:spcAft>
                <a:spcPts val="0"/>
              </a:spcAft>
              <a:buSzPts val="2200"/>
              <a:buFont typeface="Noto Sans Symbols"/>
              <a:buChar char="⮚"/>
            </a:pPr>
            <a:r>
              <a:rPr lang="no-NO" sz="2200"/>
              <a:t>Rammeplanen skal heve kvaliteten på SFOtilbudet.</a:t>
            </a:r>
            <a:endParaRPr sz="2200"/>
          </a:p>
          <a:p>
            <a:pPr indent="-368300" lvl="0" marL="342900" rtl="0" algn="l">
              <a:lnSpc>
                <a:spcPct val="100000"/>
              </a:lnSpc>
              <a:spcBef>
                <a:spcPts val="1000"/>
              </a:spcBef>
              <a:spcAft>
                <a:spcPts val="0"/>
              </a:spcAft>
              <a:buSzPts val="2200"/>
              <a:buFont typeface="Noto Sans Symbols"/>
              <a:buChar char="⮚"/>
            </a:pPr>
            <a:r>
              <a:rPr lang="no-NO" sz="2200"/>
              <a:t>Den sier noe om hva alle SFOer skal tilby.</a:t>
            </a:r>
            <a:endParaRPr sz="2200"/>
          </a:p>
          <a:p>
            <a:pPr indent="-368300" lvl="0" marL="342900" rtl="0" algn="l">
              <a:lnSpc>
                <a:spcPct val="100000"/>
              </a:lnSpc>
              <a:spcBef>
                <a:spcPts val="1000"/>
              </a:spcBef>
              <a:spcAft>
                <a:spcPts val="0"/>
              </a:spcAft>
              <a:buSzPts val="2200"/>
              <a:buFont typeface="Noto Sans Symbols"/>
              <a:buChar char="⮚"/>
            </a:pPr>
            <a:r>
              <a:rPr lang="no-NO" sz="2200"/>
              <a:t>Alle SFOer i Sandnes kommune skal følge </a:t>
            </a:r>
            <a:endParaRPr sz="2200"/>
          </a:p>
          <a:p>
            <a:pPr indent="-368300" lvl="0" marL="342900" rtl="0" algn="l">
              <a:lnSpc>
                <a:spcPct val="100000"/>
              </a:lnSpc>
              <a:spcBef>
                <a:spcPts val="1000"/>
              </a:spcBef>
              <a:spcAft>
                <a:spcPts val="0"/>
              </a:spcAft>
              <a:buSzPts val="2200"/>
              <a:buFont typeface="Noto Sans Symbols"/>
              <a:buChar char="⮚"/>
            </a:pPr>
            <a:r>
              <a:rPr lang="no-NO" sz="2200"/>
              <a:t>Rammeplanen fokuserer mye på barns egen lek og at de voksne skal legge til rette for lek og også tilby voksenstyrte aktiviteter. (Rammeplanen ligger også på hjemmesiden til SFO under diverse dokumenter)</a:t>
            </a:r>
            <a:endParaRPr sz="2200"/>
          </a:p>
          <a:p>
            <a:pPr indent="-228600" lvl="0" marL="342900" rtl="0" algn="l">
              <a:lnSpc>
                <a:spcPct val="100000"/>
              </a:lnSpc>
              <a:spcBef>
                <a:spcPts val="1000"/>
              </a:spcBef>
              <a:spcAft>
                <a:spcPts val="0"/>
              </a:spcAft>
              <a:buSzPts val="1800"/>
              <a:buNone/>
            </a:pPr>
            <a:r>
              <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fee5623d08_0_0"/>
          <p:cNvSpPr txBox="1"/>
          <p:nvPr>
            <p:ph type="title"/>
          </p:nvPr>
        </p:nvSpPr>
        <p:spPr>
          <a:xfrm>
            <a:off x="2592925" y="624110"/>
            <a:ext cx="8911800" cy="1281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no-NO"/>
              <a:t>Årsplan for SFO</a:t>
            </a:r>
            <a:endParaRPr/>
          </a:p>
        </p:txBody>
      </p:sp>
      <p:sp>
        <p:nvSpPr>
          <p:cNvPr id="195" name="Google Shape;195;gfee5623d08_0_0"/>
          <p:cNvSpPr txBox="1"/>
          <p:nvPr>
            <p:ph idx="1" type="body"/>
          </p:nvPr>
        </p:nvSpPr>
        <p:spPr>
          <a:xfrm>
            <a:off x="2589212" y="2133600"/>
            <a:ext cx="8915400" cy="37776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SzPts val="1800"/>
              <a:buNone/>
            </a:pPr>
            <a:r>
              <a:rPr lang="no-NO"/>
              <a:t>Alle SFOer skal ha en Årsplan. Denne skal sikre at vi oppfyller Rammeplanens krav.</a:t>
            </a:r>
            <a:endParaRPr/>
          </a:p>
          <a:p>
            <a:pPr indent="0" lvl="0" marL="0" rtl="0" algn="l">
              <a:lnSpc>
                <a:spcPct val="100000"/>
              </a:lnSpc>
              <a:spcBef>
                <a:spcPts val="1000"/>
              </a:spcBef>
              <a:spcAft>
                <a:spcPts val="0"/>
              </a:spcAft>
              <a:buSzPts val="1800"/>
              <a:buNone/>
            </a:pPr>
            <a:r>
              <a:t/>
            </a:r>
            <a:endParaRPr/>
          </a:p>
          <a:p>
            <a:pPr indent="0" lvl="0" marL="0" rtl="0" algn="l">
              <a:lnSpc>
                <a:spcPct val="100000"/>
              </a:lnSpc>
              <a:spcBef>
                <a:spcPts val="1000"/>
              </a:spcBef>
              <a:spcAft>
                <a:spcPts val="0"/>
              </a:spcAft>
              <a:buSzPts val="1800"/>
              <a:buNone/>
            </a:pPr>
            <a:r>
              <a:rPr lang="no-NO"/>
              <a:t>Vår Årsplan ligger ute på hjemmesiden.</a:t>
            </a:r>
            <a:endParaRPr/>
          </a:p>
          <a:p>
            <a:pPr indent="0" lvl="0" marL="0" rtl="0" algn="l">
              <a:lnSpc>
                <a:spcPct val="100000"/>
              </a:lnSpc>
              <a:spcBef>
                <a:spcPts val="1000"/>
              </a:spcBef>
              <a:spcAft>
                <a:spcPts val="0"/>
              </a:spcAft>
              <a:buSzPts val="1800"/>
              <a:buNone/>
            </a:pPr>
            <a:r>
              <a:rPr lang="no-NO" u="sng">
                <a:solidFill>
                  <a:schemeClr val="hlink"/>
                </a:solidFill>
                <a:hlinkClick r:id="rId3"/>
              </a:rPr>
              <a:t>Aspervika skole - Nyheter (minskole.no)</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5"/>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1800"/>
              <a:buNone/>
            </a:pPr>
            <a:r>
              <a:rPr lang="no-NO"/>
              <a:t>Transponder Tilstede</a:t>
            </a:r>
            <a:endParaRPr/>
          </a:p>
        </p:txBody>
      </p:sp>
      <p:sp>
        <p:nvSpPr>
          <p:cNvPr id="201" name="Google Shape;201;p5"/>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1000"/>
              </a:spcBef>
              <a:spcAft>
                <a:spcPts val="0"/>
              </a:spcAft>
              <a:buSzPts val="1800"/>
              <a:buFont typeface="Noto Sans Symbols"/>
              <a:buChar char="⮚"/>
            </a:pPr>
            <a:r>
              <a:rPr lang="no-NO"/>
              <a:t>Vi krysser nå inn og ut barna på en app på egne mobiler eller Cromebook</a:t>
            </a:r>
            <a:endParaRPr/>
          </a:p>
          <a:p>
            <a:pPr indent="-228600" lvl="0" marL="457200" rtl="0" algn="l">
              <a:lnSpc>
                <a:spcPct val="100000"/>
              </a:lnSpc>
              <a:spcBef>
                <a:spcPts val="1000"/>
              </a:spcBef>
              <a:spcAft>
                <a:spcPts val="0"/>
              </a:spcAft>
              <a:buSzPts val="1800"/>
              <a:buFont typeface="Noto Sans Symbols"/>
              <a:buNone/>
            </a:pPr>
            <a:r>
              <a:rPr lang="no-NO"/>
              <a:t>(Hvis du ser oss med mobilen fremme så er det altså for å krysse barna inn eller ut, eller for å sjekke hvem som har gått hjem)</a:t>
            </a:r>
            <a:endParaRPr/>
          </a:p>
          <a:p>
            <a:pPr indent="-342900" lvl="0" marL="457200" rtl="0" algn="l">
              <a:lnSpc>
                <a:spcPct val="100000"/>
              </a:lnSpc>
              <a:spcBef>
                <a:spcPts val="1000"/>
              </a:spcBef>
              <a:spcAft>
                <a:spcPts val="0"/>
              </a:spcAft>
              <a:buSzPts val="1800"/>
              <a:buFont typeface="Noto Sans Symbols"/>
              <a:buChar char="⮚"/>
            </a:pPr>
            <a:r>
              <a:rPr lang="no-NO"/>
              <a:t>Husk å meld fravær ved å velge «Fravær» i Transponder, enten det er sykdom eller annet. Da stemmer krysselistene når barna kommer til oss.</a:t>
            </a:r>
            <a:endParaRPr/>
          </a:p>
          <a:p>
            <a:pPr indent="0" lvl="0" marL="457200" rtl="0" algn="l">
              <a:lnSpc>
                <a:spcPct val="100000"/>
              </a:lnSpc>
              <a:spcBef>
                <a:spcPts val="1000"/>
              </a:spcBef>
              <a:spcAft>
                <a:spcPts val="0"/>
              </a:spcAft>
              <a:buNone/>
            </a:pPr>
            <a:r>
              <a:t/>
            </a:r>
            <a:endParaRPr/>
          </a:p>
          <a:p>
            <a:pPr indent="-342900" lvl="0" marL="457200" rtl="0" algn="l">
              <a:lnSpc>
                <a:spcPct val="100000"/>
              </a:lnSpc>
              <a:spcBef>
                <a:spcPts val="1000"/>
              </a:spcBef>
              <a:spcAft>
                <a:spcPts val="0"/>
              </a:spcAft>
              <a:buSzPts val="1800"/>
              <a:buChar char="⮚"/>
            </a:pPr>
            <a:r>
              <a:rPr lang="no-NO"/>
              <a:t>Det kan hende dere ser at jeg har lagt inn fravær, da har dere skrevet melding </a:t>
            </a:r>
            <a:r>
              <a:rPr lang="no-NO"/>
              <a:t>i stedet</a:t>
            </a:r>
            <a:r>
              <a:rPr lang="no-NO"/>
              <a:t> for å velge “fravær”</a:t>
            </a:r>
            <a:endParaRPr/>
          </a:p>
          <a:p>
            <a:pPr indent="-228600" lvl="0" marL="457200" rtl="0" algn="l">
              <a:lnSpc>
                <a:spcPct val="100000"/>
              </a:lnSpc>
              <a:spcBef>
                <a:spcPts val="1000"/>
              </a:spcBef>
              <a:spcAft>
                <a:spcPts val="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Voksenstyrte aktiviteter på SFO</a:t>
            </a:r>
            <a:endParaRPr/>
          </a:p>
        </p:txBody>
      </p:sp>
      <p:sp>
        <p:nvSpPr>
          <p:cNvPr id="207" name="Google Shape;207;p6"/>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92500" lnSpcReduction="20000"/>
          </a:bodyPr>
          <a:lstStyle/>
          <a:p>
            <a:pPr indent="-228600" lvl="0" marL="342900" rtl="0" algn="l">
              <a:lnSpc>
                <a:spcPct val="100000"/>
              </a:lnSpc>
              <a:spcBef>
                <a:spcPts val="1000"/>
              </a:spcBef>
              <a:spcAft>
                <a:spcPts val="0"/>
              </a:spcAft>
              <a:buSzPct val="100000"/>
              <a:buNone/>
            </a:pPr>
            <a:r>
              <a:rPr lang="no-NO"/>
              <a:t>Mandag - Gym</a:t>
            </a:r>
            <a:endParaRPr/>
          </a:p>
          <a:p>
            <a:pPr indent="-228600" lvl="0" marL="342900" rtl="0" algn="l">
              <a:lnSpc>
                <a:spcPct val="100000"/>
              </a:lnSpc>
              <a:spcBef>
                <a:spcPts val="1000"/>
              </a:spcBef>
              <a:spcAft>
                <a:spcPts val="0"/>
              </a:spcAft>
              <a:buSzPct val="100000"/>
              <a:buNone/>
            </a:pPr>
            <a:r>
              <a:rPr lang="no-NO"/>
              <a:t>Tirsdag - Hobby</a:t>
            </a:r>
            <a:endParaRPr/>
          </a:p>
          <a:p>
            <a:pPr indent="-228600" lvl="0" marL="342900" rtl="0" algn="l">
              <a:lnSpc>
                <a:spcPct val="100000"/>
              </a:lnSpc>
              <a:spcBef>
                <a:spcPts val="1000"/>
              </a:spcBef>
              <a:spcAft>
                <a:spcPts val="0"/>
              </a:spcAft>
              <a:buSzPct val="100000"/>
              <a:buNone/>
            </a:pPr>
            <a:r>
              <a:rPr lang="no-NO"/>
              <a:t>Onsdag - Klubb</a:t>
            </a:r>
            <a:endParaRPr/>
          </a:p>
          <a:p>
            <a:pPr indent="-228600" lvl="0" marL="342900" rtl="0" algn="l">
              <a:lnSpc>
                <a:spcPct val="100000"/>
              </a:lnSpc>
              <a:spcBef>
                <a:spcPts val="1000"/>
              </a:spcBef>
              <a:spcAft>
                <a:spcPts val="0"/>
              </a:spcAft>
              <a:buSzPct val="100000"/>
              <a:buNone/>
            </a:pPr>
            <a:r>
              <a:rPr lang="no-NO"/>
              <a:t>Torsdag - Tur</a:t>
            </a:r>
            <a:endParaRPr/>
          </a:p>
          <a:p>
            <a:pPr indent="-228600" lvl="0" marL="342900" rtl="0" algn="l">
              <a:lnSpc>
                <a:spcPct val="100000"/>
              </a:lnSpc>
              <a:spcBef>
                <a:spcPts val="1000"/>
              </a:spcBef>
              <a:spcAft>
                <a:spcPts val="0"/>
              </a:spcAft>
              <a:buSzPct val="100000"/>
              <a:buNone/>
            </a:pPr>
            <a:r>
              <a:rPr lang="no-NO"/>
              <a:t>Fredag - Samling og film (Samling = medbestemmelse. Barna får fortelle om det er spill, leker, mat eller </a:t>
            </a:r>
            <a:r>
              <a:rPr lang="no-NO"/>
              <a:t>aktiviteter de ønsker å ha på SFO. De som ikke vil snakke i plenum kan skrive en lapp/ få voksenhjelp til å skrive en lapp, og legge i den oransje postkassen) </a:t>
            </a:r>
            <a:endParaRPr/>
          </a:p>
          <a:p>
            <a:pPr indent="-228600" lvl="0" marL="342900" rtl="0" algn="l">
              <a:lnSpc>
                <a:spcPct val="100000"/>
              </a:lnSpc>
              <a:spcBef>
                <a:spcPts val="1000"/>
              </a:spcBef>
              <a:spcAft>
                <a:spcPts val="0"/>
              </a:spcAft>
              <a:buSzPct val="100000"/>
              <a:buNone/>
            </a:pPr>
            <a:r>
              <a:t/>
            </a:r>
            <a:endParaRPr/>
          </a:p>
          <a:p>
            <a:pPr indent="-228600" lvl="0" marL="342900" rtl="0" algn="l">
              <a:lnSpc>
                <a:spcPct val="100000"/>
              </a:lnSpc>
              <a:spcBef>
                <a:spcPts val="1000"/>
              </a:spcBef>
              <a:spcAft>
                <a:spcPts val="0"/>
              </a:spcAft>
              <a:buSzPct val="100000"/>
              <a:buNone/>
            </a:pPr>
            <a:r>
              <a:rPr lang="no-NO"/>
              <a:t>De voksenstyrte aktivitetene er frivillig å være med på, med unntak av 1. trinnsklubben før jul.</a:t>
            </a:r>
            <a:endParaRPr/>
          </a:p>
          <a:p>
            <a:pPr indent="-228600" lvl="0" marL="342900" rtl="0" algn="l">
              <a:lnSpc>
                <a:spcPct val="100000"/>
              </a:lnSpc>
              <a:spcBef>
                <a:spcPts val="1000"/>
              </a:spcBef>
              <a:spcAft>
                <a:spcPts val="0"/>
              </a:spcAft>
              <a:buSzPct val="100000"/>
              <a:buNone/>
            </a:pPr>
            <a:r>
              <a:rPr lang="no-NO"/>
              <a:t>Aktivitetene er ferdige til 15.00. Tur og film er slutt innen 15.30 (Gi beskjed til oss hvis du skal hente barnet tidlig på torsdager, da kan ditt barn ikke bli med på tur)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7"/>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no-NO"/>
              <a:t>Matservering på SFO</a:t>
            </a:r>
            <a:endParaRPr/>
          </a:p>
        </p:txBody>
      </p:sp>
      <p:sp>
        <p:nvSpPr>
          <p:cNvPr id="213" name="Google Shape;213;p7"/>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SzPts val="1800"/>
              <a:buNone/>
            </a:pPr>
            <a:r>
              <a:t/>
            </a:r>
            <a:endParaRPr/>
          </a:p>
          <a:p>
            <a:pPr indent="-342900" lvl="0" marL="342900" rtl="0" algn="l">
              <a:lnSpc>
                <a:spcPct val="100000"/>
              </a:lnSpc>
              <a:spcBef>
                <a:spcPts val="1000"/>
              </a:spcBef>
              <a:spcAft>
                <a:spcPts val="0"/>
              </a:spcAft>
              <a:buSzPts val="1800"/>
              <a:buFont typeface="Noto Sans Symbols"/>
              <a:buChar char="⮚"/>
            </a:pPr>
            <a:r>
              <a:rPr lang="no-NO"/>
              <a:t>Minner om at dette er et lite, lett måltid mellom lunsj og middag.</a:t>
            </a:r>
            <a:endParaRPr/>
          </a:p>
          <a:p>
            <a:pPr indent="-342900" lvl="0" marL="342900" rtl="0" algn="l">
              <a:lnSpc>
                <a:spcPct val="100000"/>
              </a:lnSpc>
              <a:spcBef>
                <a:spcPts val="1000"/>
              </a:spcBef>
              <a:spcAft>
                <a:spcPts val="0"/>
              </a:spcAft>
              <a:buSzPts val="1800"/>
              <a:buFont typeface="Noto Sans Symbols"/>
              <a:buChar char="⮚"/>
            </a:pPr>
            <a:r>
              <a:rPr lang="no-NO"/>
              <a:t>Det tar mye tid og er utfordrende på grunn av at mange barn skal få mat på kort tid.</a:t>
            </a:r>
            <a:endParaRPr/>
          </a:p>
          <a:p>
            <a:pPr indent="-342900" lvl="0" marL="342900" rtl="0" algn="l">
              <a:lnSpc>
                <a:spcPct val="100000"/>
              </a:lnSpc>
              <a:spcBef>
                <a:spcPts val="1000"/>
              </a:spcBef>
              <a:spcAft>
                <a:spcPts val="0"/>
              </a:spcAft>
              <a:buSzPts val="1800"/>
              <a:buFont typeface="Noto Sans Symbols"/>
              <a:buChar char="⮚"/>
            </a:pPr>
            <a:r>
              <a:rPr lang="no-NO"/>
              <a:t>Vi er nødt til å kreve legeerklæring hvis vi skal bidra med diettkost slik at vi sikrer at de som har behov får den tilretteleggingen de har krav på.</a:t>
            </a:r>
            <a:endParaRPr/>
          </a:p>
          <a:p>
            <a:pPr indent="-342900" lvl="0" marL="342900" rtl="0" algn="l">
              <a:lnSpc>
                <a:spcPct val="100000"/>
              </a:lnSpc>
              <a:spcBef>
                <a:spcPts val="1000"/>
              </a:spcBef>
              <a:spcAft>
                <a:spcPts val="0"/>
              </a:spcAft>
              <a:buSzPts val="1800"/>
              <a:buFont typeface="Noto Sans Symbols"/>
              <a:buChar char="⮚"/>
            </a:pPr>
            <a:r>
              <a:rPr lang="no-NO"/>
              <a:t>Alle skal ha med egen vannflaske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yllestav">
  <a:themeElements>
    <a:clrScheme name="Wisp">
      <a:dk1>
        <a:srgbClr val="000000"/>
      </a:dk1>
      <a:lt1>
        <a:srgbClr val="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2018-09-07T06:59:51Z</dcterms:created>
  <dc:creator>Aasheim, Lise Anja</dc:creator>
</cp:coreProperties>
</file>